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3"/>
  </p:handoutMasterIdLst>
  <p:sldIdLst>
    <p:sldId id="256" r:id="rId2"/>
    <p:sldId id="259" r:id="rId3"/>
    <p:sldId id="260" r:id="rId4"/>
    <p:sldId id="271" r:id="rId5"/>
    <p:sldId id="269" r:id="rId6"/>
    <p:sldId id="294" r:id="rId7"/>
    <p:sldId id="270" r:id="rId8"/>
    <p:sldId id="280" r:id="rId9"/>
    <p:sldId id="272" r:id="rId10"/>
    <p:sldId id="264" r:id="rId11"/>
    <p:sldId id="274" r:id="rId12"/>
    <p:sldId id="273" r:id="rId13"/>
    <p:sldId id="279" r:id="rId14"/>
    <p:sldId id="293" r:id="rId15"/>
    <p:sldId id="288" r:id="rId16"/>
    <p:sldId id="290" r:id="rId17"/>
    <p:sldId id="275" r:id="rId18"/>
    <p:sldId id="291" r:id="rId19"/>
    <p:sldId id="292" r:id="rId20"/>
    <p:sldId id="281" r:id="rId21"/>
    <p:sldId id="266" r:id="rId22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ED49D6"/>
    <a:srgbClr val="9999FF"/>
    <a:srgbClr val="FFFF99"/>
    <a:srgbClr val="CC66FF"/>
    <a:srgbClr val="FF66FF"/>
    <a:srgbClr val="CCCCFF"/>
    <a:srgbClr val="DAFCE5"/>
    <a:srgbClr val="26FAF0"/>
    <a:srgbClr val="AAB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7" autoAdjust="0"/>
    <p:restoredTop sz="94660"/>
  </p:normalViewPr>
  <p:slideViewPr>
    <p:cSldViewPr>
      <p:cViewPr varScale="1">
        <p:scale>
          <a:sx n="83" d="100"/>
          <a:sy n="83" d="100"/>
        </p:scale>
        <p:origin x="90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4A36248D-7120-43EB-88BE-C909BEBA6116}" type="datetimeFigureOut">
              <a:rPr lang="zh-HK" altLang="en-US" smtClean="0"/>
              <a:t>8/11/2024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0C23EC30-EAD7-4201-97AC-6DF832EE774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0047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8948-BDC6-40CD-83C8-64967B31C07C}" type="datetimeFigureOut">
              <a:rPr lang="zh-HK" altLang="en-US" smtClean="0"/>
              <a:t>8/11/2024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9159-EBEE-4A1A-858C-5BAF50370900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8948-BDC6-40CD-83C8-64967B31C07C}" type="datetimeFigureOut">
              <a:rPr lang="zh-HK" altLang="en-US" smtClean="0"/>
              <a:t>8/11/2024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9159-EBEE-4A1A-858C-5BAF5037090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8948-BDC6-40CD-83C8-64967B31C07C}" type="datetimeFigureOut">
              <a:rPr lang="zh-HK" altLang="en-US" smtClean="0"/>
              <a:t>8/11/2024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9159-EBEE-4A1A-858C-5BAF5037090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8948-BDC6-40CD-83C8-64967B31C07C}" type="datetimeFigureOut">
              <a:rPr lang="zh-HK" altLang="en-US" smtClean="0"/>
              <a:t>8/11/2024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9159-EBEE-4A1A-858C-5BAF50370900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8948-BDC6-40CD-83C8-64967B31C07C}" type="datetimeFigureOut">
              <a:rPr lang="zh-HK" altLang="en-US" smtClean="0"/>
              <a:t>8/11/2024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9159-EBEE-4A1A-858C-5BAF5037090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8948-BDC6-40CD-83C8-64967B31C07C}" type="datetimeFigureOut">
              <a:rPr lang="zh-HK" altLang="en-US" smtClean="0"/>
              <a:t>8/11/2024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9159-EBEE-4A1A-858C-5BAF50370900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8948-BDC6-40CD-83C8-64967B31C07C}" type="datetimeFigureOut">
              <a:rPr lang="zh-HK" altLang="en-US" smtClean="0"/>
              <a:t>8/11/2024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9159-EBEE-4A1A-858C-5BAF50370900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8948-BDC6-40CD-83C8-64967B31C07C}" type="datetimeFigureOut">
              <a:rPr lang="zh-HK" altLang="en-US" smtClean="0"/>
              <a:t>8/11/2024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9159-EBEE-4A1A-858C-5BAF5037090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8948-BDC6-40CD-83C8-64967B31C07C}" type="datetimeFigureOut">
              <a:rPr lang="zh-HK" altLang="en-US" smtClean="0"/>
              <a:t>8/11/2024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9159-EBEE-4A1A-858C-5BAF5037090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8948-BDC6-40CD-83C8-64967B31C07C}" type="datetimeFigureOut">
              <a:rPr lang="zh-HK" altLang="en-US" smtClean="0"/>
              <a:t>8/11/2024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9159-EBEE-4A1A-858C-5BAF5037090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8948-BDC6-40CD-83C8-64967B31C07C}" type="datetimeFigureOut">
              <a:rPr lang="zh-HK" altLang="en-US" smtClean="0"/>
              <a:t>8/11/2024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9159-EBEE-4A1A-858C-5BAF50370900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7E8948-BDC6-40CD-83C8-64967B31C07C}" type="datetimeFigureOut">
              <a:rPr lang="zh-HK" altLang="en-US" smtClean="0"/>
              <a:t>8/11/2024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149159-EBEE-4A1A-858C-5BAF5037090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png"/><Relationship Id="rId18" Type="http://schemas.microsoft.com/office/2007/relationships/hdphoto" Target="../media/hdphoto16.wdp"/><Relationship Id="rId3" Type="http://schemas.openxmlformats.org/officeDocument/2006/relationships/image" Target="../media/image22.png"/><Relationship Id="rId7" Type="http://schemas.openxmlformats.org/officeDocument/2006/relationships/hyperlink" Target="https://hk.images.search.yahoo.com/images/view;_ylt=A3eg9GldemVU20EAELm1ygt.;_ylu=X3oDMTIzam9xM2JpBHNlYwNzcgRzbGsDaW1nBG9pZAMyZjliZTk1YjBkNmUyNGJhMTQ1MzU2YzljNGIyMmJmZgRncG9zAzUzBGl0A2Jpbmc-?back=http://hk.images.search.yahoo.com/search/images?p=painting+cartoon&amp;n=60&amp;ei=UTF-8&amp;fr=yfp-t-900-hk&amp;fr2=sb-top-hk.images.search.yahoo.com&amp;tab=organic&amp;ri=53&amp;w=4945&amp;h=4989&amp;imgurl=sweetclipart.com/multisite/sweetclipart/files/art_palette_1.png&amp;rurl=http://sweetclipart.com/artists-palette-paint-and-brush-583&amp;size=593.2KB&amp;name=Artists+Palette+With+Paint+and+Brush&amp;p=painting+cartoon&amp;oid=2f9be95b0d6e24ba145356c9c4b22bff&amp;fr2=sb-top-hk.images.search.yahoo.com&amp;fr=yfp-t-900-hk&amp;tt=Artists+Palette+With+Paint+and+Brush&amp;b=0&amp;ni=21&amp;no=53&amp;ts=&amp;tab=organic&amp;sigr=11r3fv42n&amp;sigb=14ou09lt7&amp;sigi=11v8vece5&amp;sigt=114825f8e&amp;sign=114825f8e&amp;.crumb=F/m.MzECiGe&amp;fr=yfp-t-900-hk&amp;fr2=sb-top-hk.images.search.yahoo.com" TargetMode="External"/><Relationship Id="rId12" Type="http://schemas.openxmlformats.org/officeDocument/2006/relationships/hyperlink" Target="https://hk.images.search.yahoo.com/images/view;_ylt=A8tUwJhce2VUJ2gAfdi1ygt.;_ylu=X3oDMTIycjdjaHJiBHNlYwNzcgRzbGsDaW1nBG9pZAM1NGRiNGU2YWQ2YjJlZWNiNmU2NDEyY2QyM2QzNzBmOARncG9zAzcEaXQDYmluZw--?back=http://hk.images.search.yahoo.com/search/images?p=test+tube+cartoon&amp;n=60&amp;ei=UTF-8&amp;fr=yfp-t-900-hk&amp;fr2=sa-gp-hk.images.search.yahoo.com&amp;tab=organic&amp;ri=7&amp;w=600&amp;h=573&amp;imgurl=www.clker.com/cliparts/4/1/c/c/12456881041066235714JaggyGT_Test_Tubes.svg.hi.png&amp;rurl=http://www.clker.com/clipart-28904.html&amp;size=33.7KB&amp;name=%3cb%3etest%3c/b%3e+tubes+holder+clip+art&amp;p=test+tube+cartoon&amp;oid=54db4e6ad6b2eecb6e6412cd23d370f8&amp;fr2=sa-gp-hk.images.search.yahoo.com&amp;fr=yfp-t-900-hk&amp;tt=%3cb%3etest%3c/b%3e+tubes+holder+clip+art&amp;b=0&amp;ni=21&amp;no=7&amp;ts=&amp;tab=organic&amp;sigr=11718jb8a&amp;sigb=14nm1md0f&amp;sigi=12gi99fat&amp;sigt=11138am2t&amp;sign=11138am2t&amp;.crumb=F/m.MzECiGe&amp;fr=yfp-t-900-hk&amp;fr2=sa-gp-hk.images.search.yahoo.com" TargetMode="External"/><Relationship Id="rId17" Type="http://schemas.openxmlformats.org/officeDocument/2006/relationships/image" Target="../media/image28.png"/><Relationship Id="rId2" Type="http://schemas.openxmlformats.org/officeDocument/2006/relationships/hyperlink" Target="https://hk.images.search.yahoo.com/images/view;_ylt=A3eg9Gkcd2VU7FcAbVG1ygt.;_ylu=X3oDMTIzMnJkdTliBHNlYwNzcgRzbGsDaW1nBG9pZAM3OWU2NzMzODc2ZjRmZGUyY2NkZmMwNGUwNWI1NmYxYQRncG9zAzUyBGl0A2Jpbmc-?back=http://hk.images.search.yahoo.com/search/images?p=job+cartoon&amp;n=60&amp;ei=UTF-8&amp;fr=yfp-t-900-hk&amp;fr2=sb-top-hk.images.search.yahoo.com&amp;tab=organic&amp;ri=52&amp;w=356&amp;h=300&amp;imgurl=cartoonista.com/img/jobs.jpg&amp;rurl=http://cartoonista.com/jobs.php&amp;size=13.7KB&amp;name=serious+resources+for+jobs&amp;p=job+cartoon&amp;oid=79e6733876f4fde2ccdfc04e05b56f1a&amp;fr2=sb-top-hk.images.search.yahoo.com&amp;fr=yfp-t-900-hk&amp;tt=serious+resources+for+jobs&amp;b=0&amp;ni=21&amp;no=52&amp;ts=&amp;tab=organic&amp;sigr=10vvn4qu4&amp;sigb=14jcad17h&amp;sigi=10se827kt&amp;sigt=10q890966&amp;sign=10q890966&amp;.crumb=F/m.MzECiGe&amp;fr=yfp-t-900-hk&amp;fr2=sb-top-hk.images.search.yahoo.com" TargetMode="External"/><Relationship Id="rId16" Type="http://schemas.microsoft.com/office/2007/relationships/hdphoto" Target="../media/hdphoto1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microsoft.com/office/2007/relationships/hdphoto" Target="../media/hdphoto13.wdp"/><Relationship Id="rId5" Type="http://schemas.openxmlformats.org/officeDocument/2006/relationships/image" Target="../media/image23.png"/><Relationship Id="rId1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microsoft.com/office/2007/relationships/hdphoto" Target="../media/hdphoto10.wdp"/><Relationship Id="rId9" Type="http://schemas.microsoft.com/office/2007/relationships/hdphoto" Target="../media/hdphoto12.wdp"/><Relationship Id="rId1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altLang="zh-TW" sz="8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HK" sz="2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</a:t>
            </a:r>
            <a:r>
              <a:rPr lang="zh-TW" altLang="zh-HK" sz="2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公會蔡功譜</a:t>
            </a:r>
            <a:r>
              <a:rPr lang="zh-TW" altLang="zh-HK" sz="2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endParaRPr lang="en-US" altLang="zh-HK" sz="2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HK" altLang="en-US" sz="2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高中</a:t>
            </a:r>
            <a:r>
              <a:rPr lang="zh-HK" altLang="en-US" sz="2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選科</a:t>
            </a:r>
            <a:r>
              <a:rPr lang="zh-HK" altLang="en-US" sz="2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‏</a:t>
            </a:r>
            <a:r>
              <a:rPr lang="zh-TW" altLang="zh-HK" sz="2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策略</a:t>
            </a:r>
            <a:endParaRPr lang="en-US" altLang="zh-TW" sz="240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HK" sz="1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10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10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10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10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endParaRPr lang="en-US" altLang="zh-HK" sz="4000" b="1" dirty="0" smtClean="0"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r"/>
            <a:endParaRPr lang="en-US" altLang="zh-HK" sz="4000" b="1" dirty="0" smtClean="0"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r"/>
            <a:r>
              <a:rPr lang="zh-TW" altLang="zh-HK" sz="10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升學及</a:t>
            </a:r>
            <a:r>
              <a:rPr lang="zh-TW" altLang="zh-HK" sz="10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就業</a:t>
            </a:r>
            <a:r>
              <a:rPr lang="zh-TW" altLang="en-US" sz="10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r>
              <a:rPr lang="zh-TW" altLang="zh-HK" sz="10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endParaRPr lang="zh-TW" altLang="zh-HK" sz="10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yui_3_5_1_5_1415521424701_576" descr="http://parents-in-education.moe.gov.sg/pie/slot/u1/Primary%20Education/Syllabuses/subjectsyllabuses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61" b="85260" l="21902" r="766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90" t="11792" r="23156" b="15029"/>
          <a:stretch/>
        </p:blipFill>
        <p:spPr bwMode="auto">
          <a:xfrm>
            <a:off x="2843808" y="2708920"/>
            <a:ext cx="3096344" cy="3188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圖片 3" descr="TKP_logo_8c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5677"/>
            <a:ext cx="1080120" cy="936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2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pPr algn="just"/>
            <a:r>
              <a:rPr lang="en-US" altLang="zh-TW" sz="60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1.</a:t>
            </a:r>
            <a:r>
              <a:rPr lang="zh-TW" altLang="en-US" sz="6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個人興趣</a:t>
            </a:r>
            <a:endParaRPr lang="en-US" altLang="zh-HK" sz="6000" dirty="0" smtClean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just"/>
            <a:endParaRPr lang="en-US" altLang="zh-HK" sz="6000" dirty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just"/>
            <a:endParaRPr lang="en-US" altLang="zh-HK" sz="6000" dirty="0" smtClean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just"/>
            <a:endParaRPr lang="en-US" altLang="zh-HK" sz="6000" b="1" dirty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just"/>
            <a:endParaRPr lang="en-US" altLang="zh-HK" sz="6000" b="1" dirty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812603" y="4216842"/>
            <a:ext cx="864097" cy="170648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HK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興趣</a:t>
            </a:r>
            <a:endParaRPr lang="en-US" altLang="zh-HK" sz="5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向上箭號 1"/>
          <p:cNvSpPr/>
          <p:nvPr/>
        </p:nvSpPr>
        <p:spPr>
          <a:xfrm>
            <a:off x="3153997" y="2420888"/>
            <a:ext cx="2047980" cy="3591909"/>
          </a:xfrm>
          <a:prstGeom prst="upArrow">
            <a:avLst>
              <a:gd name="adj1" fmla="val 50000"/>
              <a:gd name="adj2" fmla="val 32120"/>
            </a:avLst>
          </a:prstGeom>
          <a:solidFill>
            <a:srgbClr val="FFFF99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學習動機</a:t>
            </a:r>
            <a:endParaRPr lang="en-US" altLang="zh-HK" sz="5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向上箭號 15"/>
          <p:cNvSpPr/>
          <p:nvPr/>
        </p:nvSpPr>
        <p:spPr>
          <a:xfrm>
            <a:off x="6144311" y="1268760"/>
            <a:ext cx="2016224" cy="4744037"/>
          </a:xfrm>
          <a:prstGeom prst="upArrow">
            <a:avLst>
              <a:gd name="adj1" fmla="val 50000"/>
              <a:gd name="adj2" fmla="val 35697"/>
            </a:avLst>
          </a:prstGeom>
          <a:solidFill>
            <a:srgbClr val="FFFF99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5000"/>
              </a:lnSpc>
            </a:pPr>
            <a:r>
              <a:rPr lang="zh-HK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HK" altLang="en-US" sz="5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效能</a:t>
            </a:r>
            <a:endParaRPr lang="en-US" altLang="zh-HK" sz="5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img" descr="http://knightgirlwith3boys.files.wordpress.com/2012/04/push_box_pictogram.jpg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64" b="86410" l="4237" r="440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6" t="31811" r="56962" b="13384"/>
          <a:stretch/>
        </p:blipFill>
        <p:spPr bwMode="auto">
          <a:xfrm>
            <a:off x="2030777" y="4160617"/>
            <a:ext cx="1656184" cy="1875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g" descr="http://knightgirlwith3boys.files.wordpress.com/2012/04/push_box_pictogram.jpg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64" b="86410" l="4237" r="440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6" t="31811" r="56962" b="13384"/>
          <a:stretch/>
        </p:blipFill>
        <p:spPr bwMode="auto">
          <a:xfrm>
            <a:off x="5004048" y="4137772"/>
            <a:ext cx="1656184" cy="1875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34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208912" cy="6408712"/>
          </a:xfrm>
        </p:spPr>
        <p:txBody>
          <a:bodyPr>
            <a:normAutofit/>
          </a:bodyPr>
          <a:lstStyle/>
          <a:p>
            <a:pPr algn="ctr"/>
            <a:r>
              <a:rPr lang="zh-HK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如何了解</a:t>
            </a:r>
            <a:r>
              <a:rPr lang="zh-HK" altLang="en-US" sz="6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HK" altLang="en-US" sz="6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興趣</a:t>
            </a:r>
            <a:r>
              <a:rPr lang="en-US" altLang="zh-HK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algn="just"/>
            <a:endParaRPr lang="en-US" altLang="zh-HK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HK" sz="5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/>
              </a:rPr>
              <a:t></a:t>
            </a:r>
            <a:r>
              <a:rPr lang="zh-HK" altLang="en-US" sz="5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最喜歡甚麼</a:t>
            </a:r>
            <a:r>
              <a:rPr lang="zh-HK" altLang="en-US" sz="5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r>
              <a:rPr lang="zh-HK" altLang="en-US" sz="5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</a:t>
            </a:r>
            <a:r>
              <a:rPr lang="en-US" altLang="zh-HK" sz="5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HK" sz="5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3"/>
            </a:endParaRPr>
          </a:p>
          <a:p>
            <a:pPr algn="just"/>
            <a:r>
              <a:rPr lang="en-US" altLang="zh-HK" sz="5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/>
              </a:rPr>
              <a:t></a:t>
            </a:r>
            <a:r>
              <a:rPr lang="zh-HK" altLang="en-US" sz="5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</a:t>
            </a:r>
            <a:r>
              <a:rPr lang="zh-TW" altLang="en-US" sz="5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討厭做哪科功課</a:t>
            </a:r>
            <a:r>
              <a:rPr lang="en-US" altLang="zh-HK" sz="5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HK" sz="5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HK" sz="5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/>
              </a:rPr>
              <a:t></a:t>
            </a:r>
            <a:r>
              <a:rPr lang="zh-TW" altLang="en-US" sz="5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/>
              </a:rPr>
              <a:t>餘暇</a:t>
            </a:r>
            <a:r>
              <a:rPr lang="zh-HK" altLang="en-US" sz="5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/>
              </a:rPr>
              <a:t>最</a:t>
            </a:r>
            <a:r>
              <a:rPr lang="zh-HK" altLang="en-US" sz="5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/>
              </a:rPr>
              <a:t>喜歡做</a:t>
            </a:r>
            <a:r>
              <a:rPr lang="zh-HK" altLang="en-US" sz="5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/>
              </a:rPr>
              <a:t>甚麼</a:t>
            </a:r>
            <a:r>
              <a:rPr lang="en-US" altLang="zh-HK" sz="5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/>
              </a:rPr>
              <a:t>?</a:t>
            </a:r>
          </a:p>
          <a:p>
            <a:pPr algn="just"/>
            <a:r>
              <a:rPr lang="en-US" altLang="zh-HK" sz="5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/>
              </a:rPr>
              <a:t></a:t>
            </a:r>
            <a:r>
              <a:rPr lang="zh-HK" altLang="en-US" sz="5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/>
              </a:rPr>
              <a:t>喜</a:t>
            </a:r>
            <a:r>
              <a:rPr lang="zh-TW" altLang="en-US" sz="5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/>
              </a:rPr>
              <a:t>愛閱讀</a:t>
            </a:r>
            <a:r>
              <a:rPr lang="zh-TW" altLang="en-US" sz="5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/>
              </a:rPr>
              <a:t>哪類型的書籍</a:t>
            </a:r>
            <a:r>
              <a:rPr lang="en-US" altLang="zh-TW" sz="5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/>
              </a:rPr>
              <a:t>?</a:t>
            </a:r>
            <a:endParaRPr lang="en-US" altLang="zh-HK" sz="5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3"/>
            </a:endParaRPr>
          </a:p>
          <a:p>
            <a:pPr algn="just"/>
            <a:endParaRPr lang="en-US" altLang="zh-HK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HK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http://www.photo-elsoar.com/wp-content/images/Cute-Boy-Writing-On-A-Blackboar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26366"/>
          <a:stretch/>
        </p:blipFill>
        <p:spPr bwMode="auto">
          <a:xfrm>
            <a:off x="6588224" y="1268760"/>
            <a:ext cx="2246510" cy="2664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8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pPr algn="just"/>
            <a:r>
              <a:rPr lang="en-US" altLang="zh-TW" sz="6000" dirty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2</a:t>
            </a:r>
            <a:r>
              <a:rPr lang="en-US" altLang="zh-TW" sz="60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.</a:t>
            </a:r>
            <a:r>
              <a:rPr lang="zh-TW" altLang="en-US" sz="6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能力</a:t>
            </a: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與潛質</a:t>
            </a:r>
            <a:endParaRPr lang="en-US" altLang="zh-HK" sz="6000" dirty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just"/>
            <a:endParaRPr lang="zh-TW" altLang="zh-HK" sz="6000" dirty="0"/>
          </a:p>
          <a:p>
            <a:pPr algn="just"/>
            <a:endParaRPr lang="en-US" altLang="zh-HK" sz="6000" dirty="0" smtClean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just"/>
            <a:endParaRPr lang="en-US" altLang="zh-HK" sz="6000" dirty="0" smtClean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just"/>
            <a:endParaRPr lang="en-US" altLang="zh-HK" sz="6000" dirty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just"/>
            <a:endParaRPr lang="en-US" altLang="zh-HK" sz="6000" dirty="0" smtClean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just"/>
            <a:endParaRPr lang="en-US" altLang="zh-HK" sz="6000" b="1" dirty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just"/>
            <a:endParaRPr lang="en-US" altLang="zh-HK" sz="6000" b="1" dirty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9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9" t="3133" r="10211" b="3133"/>
          <a:stretch>
            <a:fillRect/>
          </a:stretch>
        </p:blipFill>
        <p:spPr bwMode="auto">
          <a:xfrm>
            <a:off x="2700338" y="1196975"/>
            <a:ext cx="225425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yui_3_5_1_1_1488866887418_687" descr="https://tse4.mm.bing.net/th?id=OIP.GCIFkFrP8TgfoZZkRouplgEsEP&amp;pid=15.1&amp;P=0&amp;w=182&amp;h=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13">
            <a:off x="3311525" y="2797175"/>
            <a:ext cx="39116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8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  <a:sym typeface="Wingdings 2"/>
            </a:endParaRPr>
          </a:p>
          <a:p>
            <a:pPr algn="just"/>
            <a:endParaRPr lang="en-US" altLang="zh-HK" sz="5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2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Trebuchet MS" panose="020B0603020202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9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7" y="264689"/>
            <a:ext cx="3862387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1"/>
          <p:cNvSpPr>
            <a:spLocks noChangeArrowheads="1"/>
          </p:cNvSpPr>
          <p:nvPr/>
        </p:nvSpPr>
        <p:spPr bwMode="auto">
          <a:xfrm rot="21114191">
            <a:off x="299750" y="710697"/>
            <a:ext cx="3498600" cy="175711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TW" altLang="en-US" sz="44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參考初中</a:t>
            </a:r>
            <a:r>
              <a:rPr lang="zh-TW" altLang="en-US" sz="44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</a:p>
        </p:txBody>
      </p:sp>
      <p:pic>
        <p:nvPicPr>
          <p:cNvPr id="11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1" y="980728"/>
            <a:ext cx="5271951" cy="550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橢圓 5"/>
          <p:cNvSpPr>
            <a:spLocks noChangeArrowheads="1"/>
          </p:cNvSpPr>
          <p:nvPr/>
        </p:nvSpPr>
        <p:spPr bwMode="auto">
          <a:xfrm rot="475830">
            <a:off x="4253518" y="1471830"/>
            <a:ext cx="4478465" cy="2806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了解高中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學科學習模式及</a:t>
            </a:r>
            <a:endParaRPr lang="en-US" altLang="zh-TW" sz="4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能力要求</a:t>
            </a:r>
          </a:p>
        </p:txBody>
      </p:sp>
    </p:spTree>
    <p:extLst>
      <p:ext uri="{BB962C8B-B14F-4D97-AF65-F5344CB8AC3E}">
        <p14:creationId xmlns:p14="http://schemas.microsoft.com/office/powerpoint/2010/main" val="10161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13"/>
          <p:cNvSpPr>
            <a:spLocks noChangeArrowheads="1"/>
          </p:cNvSpPr>
          <p:nvPr/>
        </p:nvSpPr>
        <p:spPr bwMode="auto">
          <a:xfrm>
            <a:off x="3427856" y="4608527"/>
            <a:ext cx="2121968" cy="4384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zh-TW" altLang="en-US" sz="25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香港中學文憑</a:t>
            </a:r>
            <a:endParaRPr kumimoji="1" lang="zh-TW" altLang="en-US" sz="25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9222" name="Rectangle 316"/>
          <p:cNvSpPr>
            <a:spLocks noChangeArrowheads="1"/>
          </p:cNvSpPr>
          <p:nvPr/>
        </p:nvSpPr>
        <p:spPr bwMode="auto">
          <a:xfrm>
            <a:off x="7614040" y="3486625"/>
            <a:ext cx="1008111" cy="53226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zh-TW" altLang="en-US" sz="3000" dirty="0">
                <a:latin typeface="標楷體" pitchFamily="65" charset="-120"/>
                <a:ea typeface="標楷體" pitchFamily="65" charset="-120"/>
              </a:rPr>
              <a:t>就業</a:t>
            </a:r>
            <a:endParaRPr kumimoji="1" lang="zh-TW" altLang="en-US" sz="30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9236" name="Rectangle 330"/>
          <p:cNvSpPr>
            <a:spLocks noChangeArrowheads="1"/>
          </p:cNvSpPr>
          <p:nvPr/>
        </p:nvSpPr>
        <p:spPr bwMode="auto">
          <a:xfrm>
            <a:off x="3759619" y="5580712"/>
            <a:ext cx="1477812" cy="464204"/>
          </a:xfrm>
          <a:prstGeom prst="rect">
            <a:avLst/>
          </a:prstGeom>
          <a:solidFill>
            <a:srgbClr val="9999FF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zh-TW" altLang="en-US" sz="25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高中教育</a:t>
            </a:r>
            <a:endParaRPr kumimoji="1" lang="zh-TW" altLang="en-US" sz="25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9239" name="Rectangle 339"/>
          <p:cNvSpPr>
            <a:spLocks noChangeArrowheads="1"/>
          </p:cNvSpPr>
          <p:nvPr/>
        </p:nvSpPr>
        <p:spPr bwMode="auto">
          <a:xfrm>
            <a:off x="1755215" y="1050888"/>
            <a:ext cx="5467252" cy="1946343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zh-HK" sz="2500" dirty="0" smtClean="0">
                <a:latin typeface="標楷體" pitchFamily="65" charset="-120"/>
                <a:ea typeface="標楷體" pitchFamily="65" charset="-120"/>
              </a:rPr>
              <a:t>本地</a:t>
            </a:r>
            <a:r>
              <a:rPr kumimoji="1" lang="zh-TW" altLang="en-US" sz="2500" dirty="0">
                <a:latin typeface="標楷體" pitchFamily="65" charset="-120"/>
                <a:ea typeface="標楷體" pitchFamily="65" charset="-120"/>
              </a:rPr>
              <a:t>升學</a:t>
            </a:r>
            <a:endParaRPr lang="zh-HK" altLang="en-US" sz="25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  <a:sym typeface="Wingdings 3"/>
              </a:rPr>
              <a:t></a:t>
            </a:r>
            <a:r>
              <a:rPr kumimoji="1" lang="zh-TW" altLang="zh-HK" sz="2500" dirty="0">
                <a:latin typeface="標楷體" pitchFamily="65" charset="-120"/>
                <a:ea typeface="標楷體" pitchFamily="65" charset="-120"/>
              </a:rPr>
              <a:t>學士</a:t>
            </a:r>
            <a:r>
              <a:rPr kumimoji="1" lang="zh-TW" altLang="zh-HK" sz="2500" dirty="0" smtClean="0">
                <a:latin typeface="標楷體" pitchFamily="65" charset="-120"/>
                <a:ea typeface="標楷體" pitchFamily="65" charset="-120"/>
              </a:rPr>
              <a:t>學位</a:t>
            </a:r>
            <a:endParaRPr kumimoji="1"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  <a:sym typeface="Wingdings 3"/>
              </a:rPr>
              <a:t></a:t>
            </a:r>
            <a:r>
              <a:rPr kumimoji="1" lang="zh-TW" altLang="en-US" sz="2500" dirty="0">
                <a:latin typeface="標楷體" pitchFamily="65" charset="-120"/>
                <a:ea typeface="標楷體" pitchFamily="65" charset="-120"/>
              </a:rPr>
              <a:t>副學位</a:t>
            </a:r>
            <a:r>
              <a:rPr kumimoji="1" lang="en-US" altLang="zh-TW" sz="25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2500" dirty="0">
                <a:latin typeface="標楷體" pitchFamily="65" charset="-120"/>
                <a:ea typeface="標楷體" pitchFamily="65" charset="-120"/>
              </a:rPr>
              <a:t>包括副學士學位、高級</a:t>
            </a:r>
            <a:r>
              <a:rPr kumimoji="1" lang="zh-TW" altLang="en-US" sz="2500" dirty="0" smtClean="0">
                <a:latin typeface="標楷體" pitchFamily="65" charset="-120"/>
                <a:ea typeface="標楷體" pitchFamily="65" charset="-120"/>
              </a:rPr>
              <a:t>文憑</a:t>
            </a:r>
            <a:r>
              <a:rPr kumimoji="1" lang="en-US" altLang="zh-TW" sz="25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kumimoji="1" lang="zh-TW" altLang="en-US" sz="25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  <a:sym typeface="Wingdings 3"/>
              </a:rPr>
              <a:t></a:t>
            </a:r>
            <a:r>
              <a:rPr kumimoji="1" lang="zh-TW" altLang="en-US" sz="2500" dirty="0" smtClean="0">
                <a:latin typeface="標楷體" pitchFamily="65" charset="-120"/>
                <a:ea typeface="標楷體" pitchFamily="65" charset="-120"/>
              </a:rPr>
              <a:t>文憑</a:t>
            </a:r>
            <a:endParaRPr kumimoji="1"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  <a:sym typeface="Wingdings 3"/>
              </a:rPr>
              <a:t>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  <a:sym typeface="Wingdings 3"/>
              </a:rPr>
              <a:t>證書</a:t>
            </a:r>
            <a:endParaRPr kumimoji="1" lang="zh-TW" altLang="en-US" sz="2500" dirty="0">
              <a:latin typeface="標楷體" pitchFamily="65" charset="-120"/>
              <a:ea typeface="標楷體" pitchFamily="65" charset="-120"/>
            </a:endParaRPr>
          </a:p>
          <a:p>
            <a:r>
              <a:rPr kumimoji="1" lang="zh-TW" altLang="en-US" b="1" dirty="0" smtClean="0"/>
              <a:t>         </a:t>
            </a:r>
            <a:endParaRPr lang="zh-TW" altLang="zh-HK" dirty="0"/>
          </a:p>
        </p:txBody>
      </p:sp>
      <p:sp>
        <p:nvSpPr>
          <p:cNvPr id="9242" name="Rectangle 342"/>
          <p:cNvSpPr>
            <a:spLocks noChangeArrowheads="1"/>
          </p:cNvSpPr>
          <p:nvPr/>
        </p:nvSpPr>
        <p:spPr bwMode="auto">
          <a:xfrm>
            <a:off x="5401497" y="3501374"/>
            <a:ext cx="1820970" cy="517512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zh-HK" sz="3000" dirty="0" smtClean="0">
                <a:latin typeface="標楷體" pitchFamily="65" charset="-120"/>
                <a:ea typeface="標楷體" pitchFamily="65" charset="-120"/>
              </a:rPr>
              <a:t>職</a:t>
            </a:r>
            <a:r>
              <a:rPr kumimoji="1" lang="zh-TW" altLang="en-US" sz="3000" dirty="0" smtClean="0">
                <a:latin typeface="標楷體" pitchFamily="65" charset="-120"/>
                <a:ea typeface="標楷體" pitchFamily="65" charset="-120"/>
              </a:rPr>
              <a:t>業</a:t>
            </a:r>
            <a:r>
              <a:rPr lang="zh-TW" altLang="zh-HK" sz="3000" dirty="0">
                <a:latin typeface="標楷體" pitchFamily="65" charset="-120"/>
                <a:ea typeface="標楷體" pitchFamily="65" charset="-120"/>
              </a:rPr>
              <a:t>訓練</a:t>
            </a:r>
          </a:p>
          <a:p>
            <a:endParaRPr lang="zh-HK" altLang="en-US" dirty="0">
              <a:ea typeface="新細明體" charset="-120"/>
            </a:endParaRPr>
          </a:p>
        </p:txBody>
      </p:sp>
      <p:sp>
        <p:nvSpPr>
          <p:cNvPr id="62" name="標題 2"/>
          <p:cNvSpPr txBox="1">
            <a:spLocks/>
          </p:cNvSpPr>
          <p:nvPr/>
        </p:nvSpPr>
        <p:spPr bwMode="auto">
          <a:xfrm>
            <a:off x="292672" y="188640"/>
            <a:ext cx="777686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lvl="0"/>
            <a:r>
              <a:rPr lang="en-US" altLang="zh-TW" sz="5700" dirty="0">
                <a:latin typeface="Trebuchet MS" panose="020B0603020202020204" pitchFamily="34" charset="0"/>
                <a:ea typeface="標楷體" panose="03000509000000000000" pitchFamily="65" charset="-120"/>
              </a:rPr>
              <a:t>3</a:t>
            </a:r>
            <a:r>
              <a:rPr lang="en-US" altLang="zh-TW" sz="5700" dirty="0" smtClean="0">
                <a:latin typeface="Trebuchet MS" panose="020B0603020202020204" pitchFamily="34" charset="0"/>
                <a:ea typeface="標楷體" panose="03000509000000000000" pitchFamily="65" charset="-120"/>
              </a:rPr>
              <a:t>.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升學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出路</a:t>
            </a:r>
            <a:endParaRPr lang="en-US" altLang="zh-TW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32823" y="3501375"/>
            <a:ext cx="1128052" cy="524092"/>
          </a:xfrm>
          <a:prstGeom prst="rect">
            <a:avLst/>
          </a:prstGeom>
          <a:solidFill>
            <a:srgbClr val="00FFCC"/>
          </a:solidFill>
          <a:ln w="38100">
            <a:solidFill>
              <a:srgbClr val="00FFC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升學</a:t>
            </a:r>
            <a:endParaRPr lang="zh-HK" altLang="en-US" sz="3000" b="1" dirty="0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312501" y="3161666"/>
            <a:ext cx="1861498" cy="79947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HK" sz="25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海外、內地、臺灣</a:t>
            </a:r>
            <a:r>
              <a:rPr kumimoji="1" lang="zh-TW" altLang="en-US" sz="25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升學</a:t>
            </a:r>
            <a:endParaRPr lang="zh-HK" altLang="en-US" sz="2500" dirty="0"/>
          </a:p>
        </p:txBody>
      </p:sp>
      <p:sp>
        <p:nvSpPr>
          <p:cNvPr id="56" name="Rectangle 313"/>
          <p:cNvSpPr>
            <a:spLocks noChangeArrowheads="1"/>
          </p:cNvSpPr>
          <p:nvPr/>
        </p:nvSpPr>
        <p:spPr bwMode="auto">
          <a:xfrm>
            <a:off x="1034565" y="4540339"/>
            <a:ext cx="1697447" cy="464204"/>
          </a:xfrm>
          <a:prstGeom prst="rect">
            <a:avLst/>
          </a:prstGeom>
          <a:solidFill>
            <a:schemeClr val="tx2">
              <a:lumMod val="90000"/>
            </a:schemeClr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zh-HK" sz="2500" dirty="0">
                <a:latin typeface="標楷體" pitchFamily="65" charset="-120"/>
                <a:ea typeface="標楷體" pitchFamily="65" charset="-120"/>
              </a:rPr>
              <a:t>重讀</a:t>
            </a:r>
            <a:r>
              <a:rPr lang="en-US" altLang="zh-HK" sz="25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kumimoji="1" lang="zh-TW" altLang="zh-HK" sz="2500" dirty="0">
                <a:latin typeface="標楷體" pitchFamily="65" charset="-120"/>
                <a:ea typeface="標楷體" pitchFamily="65" charset="-120"/>
              </a:rPr>
              <a:t>自</a:t>
            </a:r>
            <a:r>
              <a:rPr lang="zh-TW" altLang="zh-HK" sz="2500" dirty="0">
                <a:latin typeface="標楷體" pitchFamily="65" charset="-120"/>
                <a:ea typeface="標楷體" pitchFamily="65" charset="-120"/>
              </a:rPr>
              <a:t>修</a:t>
            </a:r>
            <a:endParaRPr kumimoji="1"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3" name="右彎箭號 62"/>
          <p:cNvSpPr/>
          <p:nvPr/>
        </p:nvSpPr>
        <p:spPr>
          <a:xfrm rot="16200000" flipV="1">
            <a:off x="7119565" y="3231197"/>
            <a:ext cx="430439" cy="2162434"/>
          </a:xfrm>
          <a:prstGeom prst="bentArrow">
            <a:avLst>
              <a:gd name="adj1" fmla="val 34436"/>
              <a:gd name="adj2" fmla="val 40098"/>
              <a:gd name="adj3" fmla="val 25000"/>
              <a:gd name="adj4" fmla="val 28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66" name="向上箭號 65"/>
          <p:cNvSpPr/>
          <p:nvPr/>
        </p:nvSpPr>
        <p:spPr>
          <a:xfrm>
            <a:off x="4330748" y="3068960"/>
            <a:ext cx="332203" cy="3459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7" name="向上箭號 66"/>
          <p:cNvSpPr/>
          <p:nvPr/>
        </p:nvSpPr>
        <p:spPr>
          <a:xfrm rot="17181771">
            <a:off x="3385624" y="3380574"/>
            <a:ext cx="339681" cy="483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9" name="向上箭號 68"/>
          <p:cNvSpPr/>
          <p:nvPr/>
        </p:nvSpPr>
        <p:spPr>
          <a:xfrm rot="16200000">
            <a:off x="2899903" y="4522373"/>
            <a:ext cx="387946" cy="5001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向上箭號 18"/>
          <p:cNvSpPr/>
          <p:nvPr/>
        </p:nvSpPr>
        <p:spPr>
          <a:xfrm>
            <a:off x="4330750" y="5103943"/>
            <a:ext cx="332201" cy="4066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右彎箭號 19"/>
          <p:cNvSpPr/>
          <p:nvPr/>
        </p:nvSpPr>
        <p:spPr>
          <a:xfrm rot="16200000" flipV="1">
            <a:off x="5258903" y="3335142"/>
            <a:ext cx="440279" cy="1964386"/>
          </a:xfrm>
          <a:prstGeom prst="bentArrow">
            <a:avLst>
              <a:gd name="adj1" fmla="val 34436"/>
              <a:gd name="adj2" fmla="val 40098"/>
              <a:gd name="adj3" fmla="val 25000"/>
              <a:gd name="adj4" fmla="val 28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1" name="向上箭號 20"/>
          <p:cNvSpPr/>
          <p:nvPr/>
        </p:nvSpPr>
        <p:spPr>
          <a:xfrm>
            <a:off x="4330750" y="4097196"/>
            <a:ext cx="332201" cy="4396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164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420758"/>
              </p:ext>
            </p:extLst>
          </p:nvPr>
        </p:nvGraphicFramePr>
        <p:xfrm>
          <a:off x="406976" y="1412776"/>
          <a:ext cx="8325247" cy="4720914"/>
        </p:xfrm>
        <a:graphic>
          <a:graphicData uri="http://schemas.openxmlformats.org/drawingml/2006/table">
            <a:tbl>
              <a:tblPr/>
              <a:tblGrid>
                <a:gridCol w="420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2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院校</a:t>
                      </a:r>
                    </a:p>
                  </a:txBody>
                  <a:tcPr marL="91446" marR="91446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「</a:t>
                      </a:r>
                      <a:r>
                        <a:rPr kumimoji="1" lang="en-US" altLang="zh-TW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4C</a:t>
                      </a: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」為</a:t>
                      </a:r>
                      <a:r>
                        <a:rPr kumimoji="1" lang="en-US" altLang="zh-TW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4</a:t>
                      </a: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科核心科目；</a:t>
                      </a:r>
                      <a:endParaRPr kumimoji="1" lang="en-US" altLang="zh-TW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「</a:t>
                      </a:r>
                      <a:r>
                        <a:rPr kumimoji="1" lang="en-US" altLang="zh-TW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2X</a:t>
                      </a: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」為選修科目</a:t>
                      </a:r>
                      <a:endParaRPr kumimoji="1" lang="en-US" altLang="zh-TW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1.</a:t>
                      </a:r>
                    </a:p>
                  </a:txBody>
                  <a:tcPr marL="91446" marR="91446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香港大學</a:t>
                      </a: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500" b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     332A + 33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500" b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     332A + 33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500" b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     332A + 33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500" b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     332A + 33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500" b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     332A + 33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500" b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     332A + 33</a:t>
                      </a:r>
                    </a:p>
                  </a:txBody>
                  <a:tcPr marL="91446" marR="91446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2.</a:t>
                      </a:r>
                    </a:p>
                  </a:txBody>
                  <a:tcPr marL="91446" marR="91446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香港中文大學</a:t>
                      </a: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3.</a:t>
                      </a:r>
                    </a:p>
                  </a:txBody>
                  <a:tcPr marL="91446" marR="91446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香港科技大學</a:t>
                      </a: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4.</a:t>
                      </a:r>
                    </a:p>
                  </a:txBody>
                  <a:tcPr marL="91446" marR="91446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香港城市大學</a:t>
                      </a: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5.</a:t>
                      </a:r>
                    </a:p>
                  </a:txBody>
                  <a:tcPr marL="91446" marR="91446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香港理工大學</a:t>
                      </a: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6.</a:t>
                      </a:r>
                    </a:p>
                  </a:txBody>
                  <a:tcPr marL="91446" marR="91446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香港浸會大學</a:t>
                      </a: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500" b="0" dirty="0" smtClean="0">
                        <a:solidFill>
                          <a:schemeClr val="tx1"/>
                        </a:solidFill>
                        <a:latin typeface="Trebuchet MS" pitchFamily="34" charset="0"/>
                        <a:ea typeface="標楷體" pitchFamily="65" charset="-120"/>
                      </a:endParaRPr>
                    </a:p>
                  </a:txBody>
                  <a:tcPr marL="91446" marR="91446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998583"/>
                  </a:ext>
                </a:extLst>
              </a:tr>
              <a:tr h="477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7</a:t>
                      </a:r>
                    </a:p>
                  </a:txBody>
                  <a:tcPr marL="91446" marR="91446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嶺南大學</a:t>
                      </a: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500" b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     332A + 22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500" b="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     332A + 22</a:t>
                      </a:r>
                    </a:p>
                  </a:txBody>
                  <a:tcPr marL="91446" marR="91446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8</a:t>
                      </a:r>
                    </a:p>
                  </a:txBody>
                  <a:tcPr marL="91446" marR="91446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香港教育大學</a:t>
                      </a: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圓角矩形 2"/>
          <p:cNvSpPr/>
          <p:nvPr/>
        </p:nvSpPr>
        <p:spPr>
          <a:xfrm>
            <a:off x="5292080" y="3645024"/>
            <a:ext cx="3096344" cy="12241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000" dirty="0" smtClean="0">
                <a:latin typeface="Trebuchet MS" panose="020B0603020202020204" pitchFamily="34" charset="0"/>
              </a:rPr>
              <a:t>4C+2X</a:t>
            </a:r>
            <a:endParaRPr lang="zh-HK" altLang="en-US" sz="8000" dirty="0">
              <a:latin typeface="Trebuchet MS" panose="020B0603020202020204" pitchFamily="34" charset="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322784" y="188640"/>
            <a:ext cx="8425680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r>
              <a:rPr lang="en-US" altLang="zh-TW" sz="3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sym typeface="Wingdings 2"/>
              </a:rPr>
              <a:t></a:t>
            </a:r>
            <a:r>
              <a:rPr lang="zh-TW" altLang="zh-HK" sz="3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本地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zh-TW" altLang="zh-HK" sz="3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教資會資助學士課程</a:t>
            </a:r>
            <a:r>
              <a:rPr lang="zh-TW" altLang="en-US" sz="3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之收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生</a:t>
            </a:r>
            <a:endParaRPr lang="en-US" altLang="zh-TW" sz="36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要求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6976" y="6237312"/>
            <a:ext cx="85575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2100" dirty="0" smtClean="0">
                <a:ea typeface="標楷體" pitchFamily="65" charset="-120"/>
              </a:rPr>
              <a:t>{</a:t>
            </a:r>
            <a:r>
              <a:rPr lang="zh-TW" altLang="en-US" sz="2100" dirty="0" smtClean="0">
                <a:ea typeface="標楷體" pitchFamily="65" charset="-120"/>
              </a:rPr>
              <a:t>選科參考資料</a:t>
            </a:r>
            <a:r>
              <a:rPr lang="en-US" altLang="zh-TW" sz="2100" dirty="0" smtClean="0">
                <a:ea typeface="標楷體" pitchFamily="65" charset="-120"/>
              </a:rPr>
              <a:t>(</a:t>
            </a:r>
            <a:r>
              <a:rPr lang="zh-TW" altLang="en-US" sz="2100" dirty="0" smtClean="0">
                <a:ea typeface="標楷體" pitchFamily="65" charset="-120"/>
              </a:rPr>
              <a:t>一</a:t>
            </a:r>
            <a:r>
              <a:rPr lang="en-US" altLang="zh-TW" sz="2100" dirty="0" smtClean="0">
                <a:ea typeface="標楷體" pitchFamily="65" charset="-120"/>
              </a:rPr>
              <a:t>) B </a:t>
            </a:r>
            <a:r>
              <a:rPr lang="zh-TW" altLang="en-US" sz="2100" dirty="0" smtClean="0">
                <a:ea typeface="標楷體" pitchFamily="65" charset="-120"/>
                <a:sym typeface="Wingdings 3"/>
              </a:rPr>
              <a:t></a:t>
            </a:r>
            <a:r>
              <a:rPr lang="zh-TW" altLang="zh-HK" sz="2100" dirty="0" smtClean="0">
                <a:ea typeface="標楷體" pitchFamily="65" charset="-120"/>
              </a:rPr>
              <a:t>本地大</a:t>
            </a:r>
            <a:r>
              <a:rPr lang="zh-TW" altLang="en-US" sz="2100" dirty="0">
                <a:ea typeface="標楷體" pitchFamily="65" charset="-120"/>
              </a:rPr>
              <a:t>學</a:t>
            </a:r>
            <a:r>
              <a:rPr lang="zh-TW" altLang="zh-HK" sz="2100" dirty="0" smtClean="0">
                <a:ea typeface="標楷體" pitchFamily="65" charset="-120"/>
              </a:rPr>
              <a:t>一般</a:t>
            </a:r>
            <a:r>
              <a:rPr lang="zh-TW" altLang="zh-HK" sz="2100" dirty="0">
                <a:ea typeface="標楷體" pitchFamily="65" charset="-120"/>
              </a:rPr>
              <a:t>入學要求</a:t>
            </a:r>
            <a:r>
              <a:rPr lang="en-US" altLang="zh-HK" sz="2100" dirty="0">
                <a:ea typeface="標楷體" pitchFamily="65" charset="-120"/>
              </a:rPr>
              <a:t>(</a:t>
            </a:r>
            <a:r>
              <a:rPr lang="zh-TW" altLang="zh-HK" sz="2100" dirty="0">
                <a:ea typeface="標楷體" pitchFamily="65" charset="-120"/>
              </a:rPr>
              <a:t>教資會資助學士課程</a:t>
            </a:r>
            <a:r>
              <a:rPr lang="en-US" altLang="zh-HK" sz="2100" dirty="0">
                <a:ea typeface="標楷體" pitchFamily="65" charset="-120"/>
              </a:rPr>
              <a:t>)</a:t>
            </a:r>
            <a:r>
              <a:rPr lang="en-US" altLang="zh-HK" sz="2100" dirty="0" smtClean="0">
                <a:ea typeface="標楷體" pitchFamily="65" charset="-120"/>
              </a:rPr>
              <a:t>}</a:t>
            </a:r>
            <a:endParaRPr lang="en-US" altLang="zh-HK" sz="210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76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 txBox="1">
            <a:spLocks/>
          </p:cNvSpPr>
          <p:nvPr/>
        </p:nvSpPr>
        <p:spPr bwMode="auto">
          <a:xfrm>
            <a:off x="257730" y="177227"/>
            <a:ext cx="864096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r>
              <a:rPr lang="en-US" altLang="zh-TW" sz="4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sym typeface="Wingdings 2"/>
              </a:rPr>
              <a:t></a:t>
            </a:r>
            <a:r>
              <a:rPr lang="zh-TW" altLang="en-US" sz="3600" dirty="0">
                <a:solidFill>
                  <a:srgbClr val="7030A0"/>
                </a:solidFill>
                <a:latin typeface="方正舒體" pitchFamily="65" charset="-120"/>
                <a:ea typeface="方正舒體" pitchFamily="65" charset="-120"/>
              </a:rPr>
              <a:t>個別</a:t>
            </a:r>
            <a:r>
              <a:rPr lang="zh-TW" altLang="zh-HK" sz="3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課程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收生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要求  </a:t>
            </a:r>
            <a:r>
              <a:rPr lang="en-US" altLang="zh-TW" sz="3600" dirty="0" smtClean="0">
                <a:solidFill>
                  <a:srgbClr val="7030A0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(2025</a:t>
            </a:r>
            <a:r>
              <a:rPr lang="zh-TW" altLang="en-US" sz="3600" dirty="0" smtClean="0">
                <a:solidFill>
                  <a:srgbClr val="7030A0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年</a:t>
            </a:r>
            <a:r>
              <a:rPr lang="en-US" altLang="zh-TW" sz="3600" dirty="0">
                <a:solidFill>
                  <a:srgbClr val="7030A0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9</a:t>
            </a:r>
            <a:r>
              <a:rPr lang="zh-TW" altLang="en-US" sz="3600" dirty="0">
                <a:solidFill>
                  <a:srgbClr val="7030A0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月入學</a:t>
            </a:r>
            <a:r>
              <a:rPr lang="en-US" altLang="zh-TW" sz="3600" dirty="0">
                <a:solidFill>
                  <a:srgbClr val="7030A0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rgbClr val="7030A0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 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036880"/>
              </p:ext>
            </p:extLst>
          </p:nvPr>
        </p:nvGraphicFramePr>
        <p:xfrm>
          <a:off x="257730" y="859142"/>
          <a:ext cx="8640960" cy="4962154"/>
        </p:xfrm>
        <a:graphic>
          <a:graphicData uri="http://schemas.openxmlformats.org/drawingml/2006/table">
            <a:tbl>
              <a:tblPr/>
              <a:tblGrid>
                <a:gridCol w="886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0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院校</a:t>
                      </a:r>
                    </a:p>
                  </a:txBody>
                  <a:tcPr marL="91446" marR="91446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500" b="1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課程</a:t>
                      </a:r>
                      <a:endParaRPr kumimoji="1" lang="zh-TW" alt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選修科目</a:t>
                      </a:r>
                      <a:r>
                        <a:rPr lang="zh-TW" altLang="en-US" sz="2500" b="1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標楷體" panose="03000509000000000000" pitchFamily="65" charset="-120"/>
                        </a:rPr>
                        <a:t>要求</a:t>
                      </a:r>
                      <a:endParaRPr lang="en-US" altLang="zh-TW" sz="2500" b="1" dirty="0" smtClean="0">
                        <a:solidFill>
                          <a:schemeClr val="tx1"/>
                        </a:solidFill>
                        <a:latin typeface="Trebuchet MS" pitchFamily="34" charset="0"/>
                        <a:ea typeface="標楷體" panose="03000509000000000000" pitchFamily="65" charset="-120"/>
                      </a:endParaRP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5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科</a:t>
                      </a:r>
                      <a:r>
                        <a:rPr lang="zh-TW" altLang="zh-HK" sz="25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大</a:t>
                      </a: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(JS5813)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3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理學士</a:t>
                      </a:r>
                      <a:r>
                        <a:rPr lang="en-US" altLang="zh-TW" sz="23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23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數學與經濟學</a:t>
                      </a:r>
                      <a:r>
                        <a:rPr lang="en-US" altLang="zh-TW" sz="23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1" lang="en-US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5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必須</a:t>
                      </a:r>
                      <a:r>
                        <a:rPr lang="en-US" altLang="zh-TW" sz="25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:</a:t>
                      </a:r>
                      <a:r>
                        <a:rPr lang="zh-TW" altLang="en-US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anose="03000509000000000000" pitchFamily="65" charset="-120"/>
                        </a:rPr>
                        <a:t>經濟</a:t>
                      </a:r>
                      <a:r>
                        <a:rPr lang="en-US" altLang="zh-TW" sz="2500" b="0" kern="1200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/</a:t>
                      </a:r>
                      <a:r>
                        <a:rPr lang="zh-TW" altLang="zh-HK" sz="2500" b="0" kern="1200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生物</a:t>
                      </a:r>
                      <a:r>
                        <a:rPr lang="en-US" altLang="zh-TW" sz="2500" b="0" kern="1200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/</a:t>
                      </a:r>
                      <a:r>
                        <a:rPr lang="zh-HK" altLang="en-US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化學</a:t>
                      </a:r>
                      <a:r>
                        <a:rPr lang="en-US" altLang="zh-TW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物理</a:t>
                      </a:r>
                      <a:r>
                        <a:rPr lang="en-US" altLang="zh-TW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500" b="0" kern="1200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        </a:t>
                      </a:r>
                      <a:r>
                        <a:rPr lang="zh-HK" altLang="en-US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anose="03000509000000000000" pitchFamily="65" charset="-120"/>
                        </a:rPr>
                        <a:t>數學</a:t>
                      </a:r>
                      <a:r>
                        <a:rPr lang="en-US" altLang="zh-TW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(</a:t>
                      </a:r>
                      <a:r>
                        <a:rPr lang="zh-TW" altLang="zh-HK" sz="2500" b="0" kern="1200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單元</a:t>
                      </a:r>
                      <a:r>
                        <a:rPr lang="en-US" altLang="zh-TW" sz="2500" b="0" kern="1200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zh-HK" sz="2500" b="0" kern="1200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或</a:t>
                      </a:r>
                      <a:r>
                        <a:rPr lang="en-US" altLang="zh-TW" sz="2500" b="0" kern="1200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lang="en-US" altLang="zh-TW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浸大</a:t>
                      </a: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(JS2410)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0" dirty="0" smtClean="0">
                          <a:latin typeface="標楷體" pitchFamily="65" charset="-120"/>
                          <a:ea typeface="標楷體" pitchFamily="65" charset="-120"/>
                        </a:rPr>
                        <a:t>中醫學學士及生物醫學理學士</a:t>
                      </a:r>
                      <a:r>
                        <a:rPr lang="en-US" altLang="zh-TW" sz="2300" b="0" dirty="0" smtClean="0">
                          <a:latin typeface="+mn-lt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300" b="0" dirty="0" smtClean="0">
                          <a:latin typeface="標楷體" pitchFamily="65" charset="-120"/>
                          <a:ea typeface="標楷體" pitchFamily="65" charset="-120"/>
                        </a:rPr>
                        <a:t>榮譽</a:t>
                      </a:r>
                      <a:r>
                        <a:rPr lang="en-US" altLang="zh-TW" sz="2300" b="0" dirty="0" smtClean="0">
                          <a:latin typeface="+mn-lt"/>
                          <a:ea typeface="標楷體" pitchFamily="65" charset="-120"/>
                        </a:rPr>
                        <a:t>)</a:t>
                      </a:r>
                      <a:endParaRPr kumimoji="1" lang="zh-TW" alt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5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必須</a:t>
                      </a:r>
                      <a:r>
                        <a:rPr lang="en-US" altLang="zh-TW" sz="25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:</a:t>
                      </a:r>
                      <a:r>
                        <a:rPr lang="zh-TW" altLang="zh-HK" sz="2500" b="0" kern="1200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生物</a:t>
                      </a:r>
                      <a:r>
                        <a:rPr lang="en-US" altLang="zh-TW" sz="2500" b="0" kern="1200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/</a:t>
                      </a:r>
                      <a:r>
                        <a:rPr lang="zh-HK" altLang="en-US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化學</a:t>
                      </a: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5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教</a:t>
                      </a: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大</a:t>
                      </a: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(JS8714)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0" dirty="0" smtClean="0">
                          <a:latin typeface="Trebuchet MS" pitchFamily="34" charset="0"/>
                          <a:ea typeface="標楷體" pitchFamily="65" charset="-120"/>
                        </a:rPr>
                        <a:t>人工智能與教育科技榮譽理學士</a:t>
                      </a:r>
                      <a:endParaRPr kumimoji="1" lang="zh-TW" alt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5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必須</a:t>
                      </a:r>
                      <a:r>
                        <a:rPr lang="en-US" altLang="zh-TW" sz="25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:</a:t>
                      </a:r>
                      <a:r>
                        <a:rPr lang="zh-TW" altLang="zh-HK" sz="2500" b="0" kern="1200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生物</a:t>
                      </a:r>
                      <a:r>
                        <a:rPr lang="en-US" altLang="zh-TW" sz="2500" b="0" kern="1200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/</a:t>
                      </a:r>
                      <a:r>
                        <a:rPr lang="zh-HK" altLang="en-US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化學</a:t>
                      </a:r>
                      <a:r>
                        <a:rPr lang="en-US" altLang="zh-TW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/</a:t>
                      </a:r>
                      <a:r>
                        <a:rPr lang="zh-HK" altLang="en-US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物理</a:t>
                      </a:r>
                      <a:r>
                        <a:rPr lang="en-US" altLang="zh-TW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/</a:t>
                      </a:r>
                      <a:r>
                        <a:rPr lang="zh-HK" altLang="en-US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資訊及</a:t>
                      </a:r>
                      <a:endParaRPr lang="en-US" altLang="zh-HK" sz="2500" b="0" dirty="0" smtClean="0">
                        <a:solidFill>
                          <a:srgbClr val="FF0000"/>
                        </a:solidFill>
                        <a:latin typeface="Trebuchet MS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        </a:t>
                      </a:r>
                      <a:r>
                        <a:rPr lang="zh-HK" altLang="en-US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通訊科技</a:t>
                      </a:r>
                      <a:r>
                        <a:rPr lang="en-US" altLang="zh-TW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數學</a:t>
                      </a:r>
                      <a:r>
                        <a:rPr lang="en-US" altLang="zh-TW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單元</a:t>
                      </a:r>
                      <a:r>
                        <a:rPr lang="en-US" altLang="zh-TW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1</a:t>
                      </a:r>
                      <a:r>
                        <a:rPr lang="zh-TW" altLang="en-US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或</a:t>
                      </a:r>
                      <a:r>
                        <a:rPr lang="en-US" altLang="zh-TW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中大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</a:rPr>
                        <a:t>(JS4044)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300" b="0" dirty="0" smtClean="0">
                          <a:latin typeface="Trebuchet MS" pitchFamily="34" charset="0"/>
                          <a:ea typeface="標楷體" pitchFamily="65" charset="-120"/>
                        </a:rPr>
                        <a:t>藝術</a:t>
                      </a:r>
                      <a:endParaRPr kumimoji="1" lang="zh-TW" alt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5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優先</a:t>
                      </a:r>
                      <a:r>
                        <a:rPr lang="en-US" altLang="zh-TW" sz="25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標楷體" pitchFamily="65" charset="-120"/>
                          <a:cs typeface="+mn-cs"/>
                        </a:rPr>
                        <a:t>:</a:t>
                      </a:r>
                      <a:r>
                        <a:rPr lang="zh-HK" altLang="en-US" sz="2500" b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標楷體" pitchFamily="65" charset="-120"/>
                        </a:rPr>
                        <a:t>視覺藝術</a:t>
                      </a:r>
                      <a:endParaRPr kumimoji="1" lang="en-US" altLang="zh-TW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256615" y="6021288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2000" dirty="0" smtClean="0">
                <a:latin typeface="標楷體" pitchFamily="65" charset="-120"/>
                <a:ea typeface="標楷體" pitchFamily="65" charset="-120"/>
              </a:rPr>
              <a:t>{</a:t>
            </a:r>
            <a:r>
              <a:rPr lang="zh-TW" altLang="en-US" sz="2000" dirty="0">
                <a:ea typeface="標楷體" pitchFamily="65" charset="-120"/>
              </a:rPr>
              <a:t>選科</a:t>
            </a:r>
            <a:r>
              <a:rPr lang="zh-TW" altLang="en-US" sz="2000" dirty="0" smtClean="0">
                <a:ea typeface="標楷體" pitchFamily="65" charset="-120"/>
              </a:rPr>
              <a:t>參考資料</a:t>
            </a:r>
            <a:r>
              <a:rPr lang="en-US" altLang="zh-TW" sz="2000" dirty="0">
                <a:ea typeface="標楷體" pitchFamily="65" charset="-120"/>
              </a:rPr>
              <a:t>(</a:t>
            </a:r>
            <a:r>
              <a:rPr lang="zh-TW" altLang="en-US" sz="2000" dirty="0">
                <a:ea typeface="標楷體" pitchFamily="65" charset="-120"/>
              </a:rPr>
              <a:t>一</a:t>
            </a:r>
            <a:r>
              <a:rPr lang="en-US" altLang="zh-TW" sz="2000" dirty="0">
                <a:ea typeface="標楷體" pitchFamily="65" charset="-120"/>
              </a:rPr>
              <a:t>) </a:t>
            </a:r>
            <a:r>
              <a:rPr lang="en-US" altLang="zh-TW" sz="2000" dirty="0" smtClean="0">
                <a:ea typeface="標楷體" pitchFamily="65" charset="-120"/>
              </a:rPr>
              <a:t>C</a:t>
            </a:r>
            <a:r>
              <a:rPr lang="en-US" altLang="zh-TW" sz="2000" dirty="0" smtClean="0"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sym typeface="Wingdings 3"/>
              </a:rPr>
              <a:t></a:t>
            </a:r>
            <a:r>
              <a:rPr lang="zh-TW" altLang="zh-HK" sz="2000" dirty="0" smtClean="0">
                <a:latin typeface="標楷體" pitchFamily="65" charset="-120"/>
                <a:ea typeface="標楷體" pitchFamily="65" charset="-120"/>
              </a:rPr>
              <a:t>本地大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zh-HK" sz="2000" dirty="0" smtClean="0">
                <a:latin typeface="標楷體" pitchFamily="65" charset="-120"/>
                <a:ea typeface="標楷體" pitchFamily="65" charset="-120"/>
              </a:rPr>
              <a:t>收</a:t>
            </a:r>
            <a:r>
              <a:rPr lang="zh-TW" altLang="zh-HK" sz="2000" dirty="0" smtClean="0">
                <a:latin typeface="標楷體" pitchFamily="65" charset="-120"/>
                <a:ea typeface="標楷體" pitchFamily="65" charset="-120"/>
              </a:rPr>
              <a:t>生選科要求</a:t>
            </a:r>
            <a:r>
              <a:rPr lang="zh-TW" altLang="zh-HK" sz="2000" dirty="0">
                <a:latin typeface="標楷體" pitchFamily="65" charset="-120"/>
                <a:ea typeface="標楷體" pitchFamily="65" charset="-120"/>
              </a:rPr>
              <a:t>概</a:t>
            </a:r>
            <a:r>
              <a:rPr lang="zh-TW" altLang="zh-HK" sz="2000" dirty="0" smtClean="0">
                <a:latin typeface="標楷體" pitchFamily="65" charset="-120"/>
                <a:ea typeface="標楷體" pitchFamily="65" charset="-120"/>
              </a:rPr>
              <a:t>覽</a:t>
            </a:r>
            <a:r>
              <a:rPr lang="en-US" altLang="zh-HK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HK" sz="2000" dirty="0">
                <a:latin typeface="標楷體" pitchFamily="65" charset="-120"/>
                <a:ea typeface="標楷體" pitchFamily="65" charset="-120"/>
              </a:rPr>
              <a:t>教資會資助學士課程</a:t>
            </a:r>
            <a:r>
              <a:rPr lang="en-US" altLang="zh-HK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HK" sz="2000" dirty="0" smtClean="0">
                <a:latin typeface="標楷體" pitchFamily="65" charset="-120"/>
                <a:ea typeface="標楷體" pitchFamily="65" charset="-120"/>
              </a:rPr>
              <a:t>}</a:t>
            </a:r>
            <a:endParaRPr lang="en-US" altLang="zh-HK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43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r>
              <a:rPr lang="en-US" altLang="zh-TW" sz="6000" dirty="0" smtClean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rPr>
              <a:t>4.</a:t>
            </a:r>
            <a:r>
              <a:rPr lang="zh-TW" altLang="en-US" sz="6000" dirty="0" smtClean="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rPr>
              <a:t> </a:t>
            </a:r>
            <a:r>
              <a:rPr lang="zh-TW" altLang="zh-HK" sz="6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</a:t>
            </a:r>
            <a:r>
              <a:rPr lang="zh-TW" altLang="zh-HK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取向</a:t>
            </a:r>
            <a:endParaRPr lang="en-US" altLang="zh-HK" sz="6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HK" sz="6000" dirty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just"/>
            <a:endParaRPr lang="en-US" altLang="zh-HK" sz="6000" dirty="0" smtClean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just"/>
            <a:endParaRPr lang="en-US" altLang="zh-HK" sz="6000" b="1" dirty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just"/>
            <a:endParaRPr lang="en-US" altLang="zh-HK" sz="6000" b="1" dirty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8" name="img" descr="http://www.japantoday.com/images/size/x/2012/05/chefokazak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404">
            <a:off x="6581643" y="2180044"/>
            <a:ext cx="1994248" cy="2525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g" descr="http://1.bp.blogspot.com/-ZgprnIUuNzw/T3jbJcOa9zI/AAAAAAAAALk/AZm76t1kLKQ/s1600/dentalassisti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70" y="2069206"/>
            <a:ext cx="2668702" cy="1826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g" descr="http://web.wwcc.edu/healthsciences/files/2012/02/Nursing-Assistant-Job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3375">
            <a:off x="5997835" y="4425733"/>
            <a:ext cx="2120094" cy="1963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 descr="http://www.earnmydegree.com/sites/all/files/public/images/shutterstock_20602978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437">
            <a:off x="415579" y="4183699"/>
            <a:ext cx="2918460" cy="1945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圖片 13" descr="http://educationcareerarticles.com/wp-content/uploads/2016/01/Accountant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281">
            <a:off x="5871540" y="299137"/>
            <a:ext cx="2647950" cy="1766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圖片 15" descr="https://fthmb.tqn.com/n_UjPyMgjm2zYYU1uB-uQ2qjuWo=/1500x1000/filters:fill(auto,1)/about/KindergartenTeacher-58c6d88e3df78c353cb92ff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172">
            <a:off x="331370" y="1479010"/>
            <a:ext cx="3375660" cy="225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g" descr="http://timesofindia.indiatimes.com/photo/17281120.cms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9375" r="6731"/>
          <a:stretch/>
        </p:blipFill>
        <p:spPr bwMode="auto">
          <a:xfrm rot="21322735">
            <a:off x="2842495" y="3974679"/>
            <a:ext cx="3152171" cy="2365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25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pPr algn="just"/>
            <a:endParaRPr lang="en-US" altLang="zh-HK" sz="3000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just"/>
            <a:endParaRPr lang="en-US" altLang="zh-HK" sz="6000" dirty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just"/>
            <a:endParaRPr lang="en-US" altLang="zh-HK" sz="6000" dirty="0" smtClean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just"/>
            <a:endParaRPr lang="en-US" altLang="zh-HK" sz="6000" b="1" dirty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just"/>
            <a:endParaRPr lang="en-US" altLang="zh-HK" sz="6000" b="1" dirty="0" smtClean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just"/>
            <a:endParaRPr lang="en-US" altLang="zh-HK" b="1" dirty="0" smtClean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just"/>
            <a:endParaRPr lang="en-US" altLang="zh-HK" b="1" dirty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83127"/>
              </p:ext>
            </p:extLst>
          </p:nvPr>
        </p:nvGraphicFramePr>
        <p:xfrm>
          <a:off x="275136" y="548680"/>
          <a:ext cx="8640960" cy="5127066"/>
        </p:xfrm>
        <a:graphic>
          <a:graphicData uri="http://schemas.openxmlformats.org/drawingml/2006/table">
            <a:tbl>
              <a:tblPr/>
              <a:tblGrid>
                <a:gridCol w="122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zh-HK" sz="20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科目名稱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0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進修學系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0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相關職業</a:t>
                      </a:r>
                      <a:endParaRPr lang="en-US" altLang="zh-TW" sz="2000" b="1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地理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地理學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環境科學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老師</a:t>
                      </a: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		</a:t>
                      </a: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環境保護署職員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地政署職員</a:t>
                      </a: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	</a:t>
                      </a: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天文台職員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統計署職員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城市規劃職員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生物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生物學</a:t>
                      </a: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	</a:t>
                      </a: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護理學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生物化學</a:t>
                      </a: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	</a:t>
                      </a: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物理治療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營養學</a:t>
                      </a: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	</a:t>
                      </a: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職業治療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矯形學</a:t>
                      </a: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	</a:t>
                      </a: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環境學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醫學</a:t>
                      </a: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營養師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物理治療師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醫生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牙醫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護士</a:t>
                      </a: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視覺藝術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設計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藝術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創意媒體</a:t>
                      </a:r>
                      <a:endParaRPr lang="zh-TW" altLang="zh-HK" sz="2000" kern="12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廣告設計</a:t>
                      </a: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	</a:t>
                      </a: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藝術家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服裝設計</a:t>
                      </a: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	</a:t>
                      </a: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藝術館職員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室內設計</a:t>
                      </a: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	</a:t>
                      </a: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攝影師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舞台設計</a:t>
                      </a: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	</a:t>
                      </a:r>
                      <a:r>
                        <a:rPr lang="en-US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3"/>
                        </a:rPr>
                        <a:t></a:t>
                      </a:r>
                      <a:r>
                        <a:rPr lang="zh-TW" altLang="zh-HK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傳媒從業員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6" marR="9144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pPr algn="ctr"/>
            <a:endParaRPr lang="en-US" altLang="zh-TW" sz="2000" dirty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endParaRPr lang="en-US" altLang="zh-TW" sz="2000" dirty="0" smtClean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50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                  </a:t>
            </a:r>
            <a:endParaRPr lang="en-US" altLang="zh-HK" sz="6000" dirty="0" smtClean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endParaRPr lang="en-US" altLang="zh-HK" sz="6000" dirty="0" smtClean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endParaRPr lang="en-US" altLang="zh-TW" sz="6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       </a:t>
            </a:r>
            <a:endParaRPr lang="en-US" altLang="zh-TW" sz="20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000" dirty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HK" altLang="en-US" sz="2000" b="1" dirty="0">
              <a:latin typeface="Trebuchet MS" panose="020B0603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2" name="全向箭號 1"/>
          <p:cNvSpPr/>
          <p:nvPr/>
        </p:nvSpPr>
        <p:spPr>
          <a:xfrm>
            <a:off x="3047037" y="2431096"/>
            <a:ext cx="2969801" cy="2331259"/>
          </a:xfrm>
          <a:prstGeom prst="quadArrow">
            <a:avLst>
              <a:gd name="adj1" fmla="val 15029"/>
              <a:gd name="adj2" fmla="val 18391"/>
              <a:gd name="adj3" fmla="val 14656"/>
            </a:avLst>
          </a:prstGeom>
          <a:solidFill>
            <a:srgbClr val="00B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圓角矩形 10"/>
          <p:cNvSpPr/>
          <p:nvPr/>
        </p:nvSpPr>
        <p:spPr>
          <a:xfrm>
            <a:off x="2830420" y="1465168"/>
            <a:ext cx="3757803" cy="783419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HK" altLang="en-US" sz="5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能力</a:t>
            </a:r>
            <a:r>
              <a:rPr lang="zh-TW" altLang="en-US" sz="5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及潛質</a:t>
            </a:r>
            <a:endParaRPr lang="en-US" altLang="zh-TW" sz="5200" dirty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07503" y="3039957"/>
            <a:ext cx="2929135" cy="82809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5200" dirty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個人</a:t>
            </a:r>
            <a:r>
              <a:rPr lang="zh-HK" altLang="en-US" sz="5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興趣</a:t>
            </a:r>
            <a:endParaRPr lang="en-US" altLang="zh-TW" sz="5200" dirty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5930388" y="2996952"/>
            <a:ext cx="3090811" cy="914103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zh-HK" sz="5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升學</a:t>
            </a:r>
            <a:r>
              <a:rPr lang="zh-TW" altLang="zh-HK" sz="5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出路</a:t>
            </a:r>
            <a:endParaRPr lang="en-US" altLang="zh-TW" sz="5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107445" y="4869160"/>
            <a:ext cx="2975522" cy="64807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zh-HK" sz="5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</a:t>
            </a:r>
            <a:r>
              <a:rPr lang="zh-TW" altLang="zh-HK" sz="5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取向</a:t>
            </a:r>
            <a:endParaRPr lang="en-US" altLang="zh-HK" sz="5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ihover-img" descr="serious resources for jobs">
            <a:hlinkClick r:id="rId2" tgtFrame="&quot;&quot;"/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5" b="100000" l="10000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76" r="16195"/>
          <a:stretch/>
        </p:blipFill>
        <p:spPr bwMode="auto">
          <a:xfrm>
            <a:off x="5817326" y="4581128"/>
            <a:ext cx="1271451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hover-img" descr="this information is for spring 2013 graduates only please disregard if ...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74" b="99457" l="1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8" r="24036" b="25658"/>
          <a:stretch/>
        </p:blipFill>
        <p:spPr bwMode="auto">
          <a:xfrm>
            <a:off x="6762518" y="2559513"/>
            <a:ext cx="1296144" cy="584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yui_3_5_1_1_1415936606349_1194" descr="https://sp.yimg.com/ib/th?id=HN.607990472661667547&amp;pid=15.1&amp;P=0">
            <a:hlinkClick r:id="rId7"/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67" b="100000" l="3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29" y="2618127"/>
            <a:ext cx="760629" cy="58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yui_3_5_1_1_1415936717946_930" descr="https://sp.yimg.com/ib/th?id=HN.607986877770304457&amp;pid=15.1&amp;P=0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67" b="8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5" t="6430" r="13971" b="9976"/>
          <a:stretch/>
        </p:blipFill>
        <p:spPr bwMode="auto">
          <a:xfrm>
            <a:off x="2195736" y="2466071"/>
            <a:ext cx="634684" cy="77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hover-img" descr="test tubes holder clip art">
            <a:hlinkClick r:id="rId12" tgtFrame="&quot;&quot;"/>
          </p:cNvPr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4" y="2673212"/>
            <a:ext cx="652617" cy="47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圖片 19" descr="3D cartoon character with magnifier的圖片搜尋結果"/>
          <p:cNvPicPr/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00" b="81833" l="13375" r="8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20" t="11051" r="14205" b="20245"/>
          <a:stretch/>
        </p:blipFill>
        <p:spPr bwMode="auto">
          <a:xfrm>
            <a:off x="539552" y="1196753"/>
            <a:ext cx="1710759" cy="1362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圖片 22" descr="3D cartoon character weightlifting的圖片搜尋結果"/>
          <p:cNvPicPr/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154" b="98872" l="3462" r="96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1" t="5129" r="4187" b="4769"/>
          <a:stretch/>
        </p:blipFill>
        <p:spPr bwMode="auto">
          <a:xfrm>
            <a:off x="3563888" y="213423"/>
            <a:ext cx="2016224" cy="14153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42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pPr algn="ctr"/>
            <a:r>
              <a:rPr lang="zh-HK" altLang="en-US" sz="6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zh-TW" altLang="en-US" sz="6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高中科目組合</a:t>
            </a:r>
            <a:endParaRPr lang="en-US" altLang="zh-TW" sz="6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  <a:sym typeface="Wingdings 2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  <a:sym typeface="Wingdings 2"/>
            </a:endParaRPr>
          </a:p>
          <a:p>
            <a:pPr algn="just"/>
            <a:r>
              <a:rPr lang="en-US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                     </a:t>
            </a:r>
            <a:r>
              <a:rPr lang="en-US" altLang="zh-HK" sz="6000" dirty="0" smtClean="0">
                <a:solidFill>
                  <a:schemeClr val="accent6">
                    <a:lumMod val="50000"/>
                  </a:schemeClr>
                </a:solidFill>
                <a:sym typeface="Wingdings 2"/>
              </a:rPr>
              <a:t></a:t>
            </a:r>
            <a:endParaRPr lang="en-US" altLang="zh-HK" sz="60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HK" altLang="en-US" sz="2000" b="1" dirty="0">
              <a:latin typeface="Trebuchet MS" panose="020B0603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23528" y="1412776"/>
            <a:ext cx="2520280" cy="5256584"/>
          </a:xfrm>
          <a:prstGeom prst="roundRect">
            <a:avLst/>
          </a:prstGeom>
          <a:solidFill>
            <a:schemeClr val="bg2"/>
          </a:solidFill>
          <a:ln w="5715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4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核心科目</a:t>
            </a:r>
            <a:endParaRPr lang="en-US" altLang="zh-HK" sz="4000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HK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中國語文</a:t>
            </a:r>
            <a:endParaRPr lang="en-US" altLang="zh-HK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</a:t>
            </a:r>
            <a:endParaRPr lang="en-US" altLang="zh-HK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HK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英國</a:t>
            </a:r>
            <a:r>
              <a:rPr lang="zh-HK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語文</a:t>
            </a:r>
          </a:p>
          <a:p>
            <a:pPr algn="ctr"/>
            <a:r>
              <a:rPr lang="en-US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</a:t>
            </a:r>
            <a:endParaRPr lang="en-US" altLang="zh-HK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HK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endParaRPr lang="en-US" altLang="zh-HK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</a:t>
            </a:r>
            <a:endParaRPr lang="en-US" altLang="zh-HK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公民及社會發展</a:t>
            </a:r>
            <a:endParaRPr lang="en-US" altLang="zh-HK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851920" y="1484784"/>
            <a:ext cx="5112568" cy="48245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4000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選修科目</a:t>
            </a:r>
            <a:endParaRPr lang="en-US" altLang="zh-HK" sz="4000" u="sng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(</a:t>
            </a:r>
            <a:r>
              <a:rPr lang="zh-HK" altLang="en-US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選</a:t>
            </a:r>
            <a:r>
              <a:rPr lang="en-US" altLang="zh-HK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2/3 </a:t>
            </a:r>
            <a:r>
              <a:rPr lang="zh-HK" altLang="en-US" sz="3200" dirty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科</a:t>
            </a:r>
            <a:r>
              <a:rPr lang="en-US" altLang="zh-HK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)</a:t>
            </a:r>
          </a:p>
          <a:p>
            <a:pPr algn="ctr"/>
            <a:endParaRPr lang="en-US" altLang="zh-HK" sz="2000" dirty="0" smtClean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  <a:p>
            <a:pPr algn="just"/>
            <a:r>
              <a:rPr lang="zh-HK" altLang="en-US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中國歷史</a:t>
            </a:r>
            <a:r>
              <a:rPr lang="en-US" altLang="zh-HK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, </a:t>
            </a:r>
            <a:r>
              <a:rPr lang="zh-HK" altLang="en-US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歷史</a:t>
            </a:r>
            <a:r>
              <a:rPr lang="en-US" altLang="zh-HK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, </a:t>
            </a:r>
            <a:r>
              <a:rPr lang="zh-HK" altLang="en-US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地理</a:t>
            </a:r>
            <a:r>
              <a:rPr lang="en-US" altLang="zh-HK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, </a:t>
            </a:r>
            <a:r>
              <a:rPr lang="zh-TW" altLang="en-US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旅遊</a:t>
            </a:r>
            <a:r>
              <a:rPr lang="zh-TW" altLang="en-US" sz="3200" dirty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與款待</a:t>
            </a:r>
            <a:r>
              <a:rPr lang="en-US" altLang="zh-TW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, </a:t>
            </a:r>
            <a:r>
              <a:rPr lang="zh-HK" altLang="en-US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倫理</a:t>
            </a:r>
            <a:r>
              <a:rPr lang="zh-HK" altLang="en-US" sz="3200" dirty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與</a:t>
            </a:r>
            <a:r>
              <a:rPr lang="zh-HK" altLang="en-US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宗教</a:t>
            </a:r>
            <a:r>
              <a:rPr lang="en-US" altLang="zh-HK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HK" altLang="en-US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經濟</a:t>
            </a:r>
            <a:r>
              <a:rPr lang="en-US" altLang="zh-HK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, </a:t>
            </a:r>
            <a:r>
              <a:rPr lang="zh-HK" altLang="en-US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物理</a:t>
            </a:r>
            <a:r>
              <a:rPr lang="en-US" altLang="zh-HK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, </a:t>
            </a:r>
            <a:r>
              <a:rPr lang="zh-HK" altLang="en-US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化學</a:t>
            </a:r>
            <a:r>
              <a:rPr lang="en-US" altLang="zh-HK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, </a:t>
            </a:r>
            <a:r>
              <a:rPr lang="zh-HK" altLang="en-US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生物</a:t>
            </a:r>
            <a:r>
              <a:rPr lang="en-US" altLang="zh-HK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, </a:t>
            </a:r>
            <a:r>
              <a:rPr lang="zh-HK" altLang="en-US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資訊及通訊科技</a:t>
            </a:r>
            <a:r>
              <a:rPr lang="en-US" altLang="zh-HK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(ICT), </a:t>
            </a:r>
            <a:r>
              <a:rPr lang="zh-HK" altLang="en-US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視覺藝術</a:t>
            </a:r>
            <a:r>
              <a:rPr lang="en-US" altLang="zh-HK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, </a:t>
            </a:r>
            <a:r>
              <a:rPr lang="zh-HK" altLang="en-US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體育</a:t>
            </a:r>
            <a:r>
              <a:rPr lang="en-US" altLang="zh-HK" sz="32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, </a:t>
            </a:r>
            <a:r>
              <a:rPr lang="zh-HK" altLang="zh-TW" sz="3200" dirty="0" smtClean="0">
                <a:ea typeface="標楷體" panose="03000509000000000000" pitchFamily="65" charset="-120"/>
              </a:rPr>
              <a:t>數學</a:t>
            </a:r>
            <a:r>
              <a:rPr lang="zh-TW" altLang="zh-TW" sz="3200" dirty="0">
                <a:ea typeface="標楷體" panose="03000509000000000000" pitchFamily="65" charset="-120"/>
              </a:rPr>
              <a:t>延伸部份</a:t>
            </a:r>
            <a:r>
              <a:rPr lang="en-US" altLang="zh-TW" sz="3200" dirty="0"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ea typeface="標楷體" panose="03000509000000000000" pitchFamily="65" charset="-120"/>
              </a:rPr>
              <a:t>單元</a:t>
            </a:r>
            <a:r>
              <a:rPr lang="en-US" altLang="zh-TW" sz="3200" dirty="0">
                <a:ea typeface="標楷體" panose="03000509000000000000" pitchFamily="65" charset="-120"/>
              </a:rPr>
              <a:t>2)</a:t>
            </a:r>
            <a:endParaRPr lang="zh-HK" altLang="en-US" sz="32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07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pPr algn="ctr"/>
            <a:r>
              <a:rPr lang="zh-TW" altLang="zh-HK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天生我才必</a:t>
            </a:r>
            <a:r>
              <a:rPr lang="zh-TW" altLang="zh-HK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有用</a:t>
            </a:r>
            <a:endParaRPr lang="en-US" altLang="zh-HK" sz="6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zh-HK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無論選讀</a:t>
            </a:r>
            <a:r>
              <a:rPr lang="zh-HK" altLang="en-US" sz="5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</a:t>
            </a:r>
            <a:r>
              <a:rPr lang="zh-HK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些科目</a:t>
            </a:r>
            <a:r>
              <a:rPr lang="en-US" altLang="zh-TW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HK" sz="5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只要適合自己</a:t>
            </a:r>
            <a:r>
              <a:rPr lang="zh-TW" altLang="zh-HK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HK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興趣</a:t>
            </a:r>
            <a:r>
              <a:rPr lang="zh-TW" altLang="zh-HK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HK" altLang="en-US" sz="5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能</a:t>
            </a:r>
            <a:r>
              <a:rPr lang="zh-HK" altLang="en-US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力</a:t>
            </a:r>
            <a:r>
              <a:rPr lang="en-US" altLang="zh-TW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HK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讀</a:t>
            </a:r>
            <a:r>
              <a:rPr lang="zh-TW" altLang="zh-HK" sz="5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得好</a:t>
            </a:r>
            <a:r>
              <a:rPr lang="en-US" altLang="zh-HK" sz="5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HK" sz="5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自然就有好</a:t>
            </a:r>
            <a:r>
              <a:rPr lang="zh-TW" altLang="zh-HK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前途</a:t>
            </a:r>
            <a:r>
              <a:rPr lang="zh-HK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◦</a:t>
            </a:r>
            <a:endParaRPr lang="en-US" altLang="zh-HK" sz="5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just"/>
            <a:endParaRPr lang="en-US" altLang="zh-HK" sz="2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HK" altLang="en-US" sz="2000" b="1" dirty="0">
              <a:latin typeface="Trebuchet MS" panose="020B0603020202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5" name="圖片 4" descr="C:\Users\cymi\AppData\Local\Microsoft\Windows\Temporary Internet Files\Low\Content.IE5\ZVYS21R4\MC900078629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10" y="3861048"/>
            <a:ext cx="2590219" cy="2259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2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pPr algn="ctr"/>
            <a:endParaRPr lang="en-US" altLang="zh-TW" sz="60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162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162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謝謝</a:t>
            </a:r>
            <a:r>
              <a:rPr lang="en-US" altLang="zh-TW" sz="162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endParaRPr lang="en-US" altLang="zh-HK" sz="162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HK" altLang="en-US" sz="2000" b="1" dirty="0">
              <a:latin typeface="Trebuchet MS" panose="020B0603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31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pPr algn="just"/>
            <a:r>
              <a:rPr lang="en-US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                   </a:t>
            </a:r>
            <a:endParaRPr lang="en-US" altLang="zh-HK" sz="6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HK" altLang="en-US" sz="2000" b="1" dirty="0">
              <a:latin typeface="Trebuchet MS" panose="020B0603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483768" y="333374"/>
            <a:ext cx="6408712" cy="3239642"/>
          </a:xfrm>
          <a:prstGeom prst="cloudCallout">
            <a:avLst>
              <a:gd name="adj1" fmla="val -49155"/>
              <a:gd name="adj2" fmla="val 62251"/>
            </a:avLst>
          </a:prstGeom>
          <a:solidFill>
            <a:srgbClr val="CCCCFF"/>
          </a:solidFill>
          <a:ln w="57150">
            <a:solidFill>
              <a:srgbClr val="7030A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zh-HK" altLang="en-US" sz="6000" b="1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哪些</a:t>
            </a:r>
            <a:r>
              <a:rPr lang="zh-HK" altLang="en-US" sz="6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選修科目</a:t>
            </a:r>
            <a:r>
              <a:rPr lang="zh-HK" altLang="en-US" sz="6000" b="1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才適合我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img" descr="http://www.njfamily.com/NJ-Family/March-2012/How-Learning-Differences-Affect-Schoolwork/Learning-02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400" y1="87087" x2="54400" y2="87087"/>
                        <a14:foregroundMark x1="61200" y1="95796" x2="61200" y2="95796"/>
                        <a14:foregroundMark x1="56200" y1="94294" x2="56200" y2="94294"/>
                        <a14:foregroundMark x1="50200" y1="95495" x2="50200" y2="95495"/>
                        <a14:foregroundMark x1="34400" y1="42042" x2="34400" y2="42042"/>
                        <a14:backgroundMark x1="26600" y1="54655" x2="26600" y2="54655"/>
                        <a14:backgroundMark x1="25400" y1="56156" x2="25400" y2="5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4" y="4005064"/>
            <a:ext cx="3420168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8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195736" y="332656"/>
            <a:ext cx="6624736" cy="2955693"/>
          </a:xfrm>
          <a:prstGeom prst="cloudCallout">
            <a:avLst>
              <a:gd name="adj1" fmla="val -46541"/>
              <a:gd name="adj2" fmla="val 67289"/>
            </a:avLst>
          </a:prstGeom>
          <a:solidFill>
            <a:schemeClr val="accent2">
              <a:lumMod val="20000"/>
              <a:lumOff val="80000"/>
            </a:schemeClr>
          </a:solidFill>
          <a:ln w="889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TW" altLang="zh-HK" sz="65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你曾有以下的想</a:t>
            </a:r>
            <a:r>
              <a:rPr lang="zh-TW" altLang="en-US" sz="65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zh-HK" sz="65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嗎</a:t>
            </a:r>
            <a:r>
              <a:rPr lang="en-US" altLang="zh-TW" sz="65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pic>
        <p:nvPicPr>
          <p:cNvPr id="9" name="圖片 8" descr="https://www.youthareawesome.com/wp-content/uploads/2015/01/yowoto-young-boy-thinking-while-writing-with-pencil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053" y1="98736" x2="57053" y2="98736"/>
                        <a14:foregroundMark x1="20105" y1="98104" x2="20105" y2="98104"/>
                        <a14:foregroundMark x1="26632" y1="96367" x2="26632" y2="96367"/>
                        <a14:foregroundMark x1="20211" y1="95103" x2="20211" y2="95103"/>
                        <a14:foregroundMark x1="14526" y1="93681" x2="14526" y2="93681"/>
                        <a14:foregroundMark x1="17158" y1="94945" x2="17158" y2="94945"/>
                        <a14:foregroundMark x1="10105" y1="95103" x2="10105" y2="95103"/>
                        <a14:foregroundMark x1="6211" y1="94155" x2="6211" y2="94155"/>
                        <a14:foregroundMark x1="4000" y1="94155" x2="4000" y2="94155"/>
                        <a14:foregroundMark x1="2947" y1="93839" x2="2947" y2="93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61"/>
          <a:stretch/>
        </p:blipFill>
        <p:spPr bwMode="auto">
          <a:xfrm>
            <a:off x="467544" y="3933056"/>
            <a:ext cx="381642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75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/>
          </a:bodyPr>
          <a:lstStyle/>
          <a:p>
            <a:pPr algn="just"/>
            <a:endParaRPr lang="en-US" altLang="zh-TW" sz="5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5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5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5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5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https://d2gg9evh47fn9z.cloudfront.net/800px_COLOURBOX6221503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75" b="92250" l="10000" r="90000">
                        <a14:foregroundMark x1="45625" y1="6875" x2="45625" y2="6875"/>
                        <a14:foregroundMark x1="36500" y1="92250" x2="36500" y2="92250"/>
                        <a14:foregroundMark x1="60000" y1="91250" x2="60000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3" t="5272" r="17735" b="4300"/>
          <a:stretch/>
        </p:blipFill>
        <p:spPr bwMode="auto">
          <a:xfrm>
            <a:off x="539552" y="908720"/>
            <a:ext cx="3312368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2267744" y="1772816"/>
            <a:ext cx="6336704" cy="3096344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HK" sz="50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(A)</a:t>
            </a:r>
          </a:p>
          <a:p>
            <a:pPr algn="just"/>
            <a:r>
              <a:rPr lang="zh-HK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當然是</a:t>
            </a:r>
            <a:r>
              <a:rPr lang="zh-TW" altLang="en-US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選理科</a:t>
            </a:r>
            <a:r>
              <a:rPr lang="en-US" altLang="zh-TW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HK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</a:t>
            </a:r>
            <a:r>
              <a:rPr lang="zh-TW" altLang="en-US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出路</a:t>
            </a:r>
            <a:r>
              <a:rPr lang="zh-HK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相比</a:t>
            </a:r>
            <a:r>
              <a:rPr lang="zh-TW" altLang="en-US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文科</a:t>
            </a:r>
            <a:r>
              <a:rPr lang="zh-HK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或商</a:t>
            </a:r>
            <a:r>
              <a:rPr lang="zh-TW" altLang="en-US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科好</a:t>
            </a:r>
            <a:r>
              <a:rPr lang="zh-HK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得多◦</a:t>
            </a:r>
            <a:endParaRPr lang="zh-HK" altLang="en-US" sz="5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82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HK" altLang="en-US" sz="2000" b="1" dirty="0">
              <a:latin typeface="Trebuchet MS" panose="020B0603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 rot="386617">
            <a:off x="2068128" y="632974"/>
            <a:ext cx="6491035" cy="3224346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just"/>
            <a:r>
              <a:rPr lang="en-US" altLang="zh-TW" sz="55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itchFamily="65" charset="-120"/>
              </a:rPr>
              <a:t>(B)</a:t>
            </a:r>
          </a:p>
          <a:p>
            <a:pPr marL="0" lvl="2" algn="just"/>
            <a:r>
              <a:rPr lang="zh-TW" altLang="en-US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讀理科不用背</a:t>
            </a:r>
            <a:r>
              <a:rPr lang="zh-HK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誦</a:t>
            </a:r>
            <a:r>
              <a:rPr lang="en-US" altLang="zh-HK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  <a:r>
              <a:rPr lang="zh-TW" altLang="en-US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讀文科只要</a:t>
            </a:r>
            <a:r>
              <a:rPr lang="zh-HK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肯死記硬背</a:t>
            </a:r>
            <a:r>
              <a:rPr lang="zh-TW" altLang="en-US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就可以了</a:t>
            </a:r>
            <a:r>
              <a:rPr lang="zh-HK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◦</a:t>
            </a:r>
            <a:endParaRPr lang="zh-HK" altLang="en-US" sz="5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https://thumbs.dreamstime.com/z/white-d-human-exclamation-mark-render-illustration-holding-red-36550149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79" b="885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40" t="11224" r="28552" b="11660"/>
          <a:stretch/>
        </p:blipFill>
        <p:spPr bwMode="auto">
          <a:xfrm>
            <a:off x="363988" y="1988840"/>
            <a:ext cx="2767852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91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HK" altLang="en-US" sz="2000" b="1" dirty="0">
              <a:latin typeface="Trebuchet MS" panose="020B0603020202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5" name="圖片 4" descr="https://thumbs.dreamstime.com/b/d-little-man-notepad-pencil-render-person-holding-43917320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" b="91875" l="10000" r="90000">
                        <a14:foregroundMark x1="31375" y1="8875" x2="31375" y2="8875"/>
                        <a14:foregroundMark x1="88500" y1="26125" x2="88500" y2="26125"/>
                        <a14:foregroundMark x1="25500" y1="6750" x2="25500" y2="6750"/>
                        <a14:foregroundMark x1="24750" y1="72000" x2="24750" y2="72000"/>
                        <a14:foregroundMark x1="28375" y1="66125" x2="28375" y2="66125"/>
                        <a14:backgroundMark x1="36375" y1="87625" x2="36375" y2="87625"/>
                        <a14:backgroundMark x1="34500" y1="86500" x2="34500" y2="8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59"/>
          <a:stretch/>
        </p:blipFill>
        <p:spPr bwMode="auto">
          <a:xfrm>
            <a:off x="611560" y="692696"/>
            <a:ext cx="4536504" cy="5409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圓角矩形 5"/>
          <p:cNvSpPr/>
          <p:nvPr/>
        </p:nvSpPr>
        <p:spPr>
          <a:xfrm rot="390470">
            <a:off x="2777085" y="1697979"/>
            <a:ext cx="5954845" cy="3125362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HK" sz="50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(C)</a:t>
            </a:r>
          </a:p>
          <a:p>
            <a:pPr algn="just"/>
            <a:r>
              <a:rPr lang="zh-TW" altLang="en-US" sz="50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最</a:t>
            </a:r>
            <a:r>
              <a:rPr lang="zh-TW" altLang="en-US" sz="5000" dirty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重要的</a:t>
            </a:r>
            <a:r>
              <a:rPr lang="zh-TW" altLang="en-US" sz="50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是</a:t>
            </a:r>
            <a:r>
              <a:rPr lang="zh-TW" altLang="en-US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選容易讀容易合格的科目</a:t>
            </a:r>
            <a:r>
              <a:rPr lang="zh-HK" altLang="en-US" sz="5000" dirty="0" smtClean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◦</a:t>
            </a:r>
            <a:endParaRPr lang="zh-HK" altLang="en-US" sz="5000" dirty="0">
              <a:solidFill>
                <a:schemeClr val="tx1"/>
              </a:solidFill>
              <a:latin typeface="Trebuchet MS" panose="020B0603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34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283326"/>
            <a:ext cx="8352928" cy="1993546"/>
          </a:xfrm>
        </p:spPr>
        <p:txBody>
          <a:bodyPr>
            <a:normAutofit/>
          </a:bodyPr>
          <a:lstStyle/>
          <a:p>
            <a:pPr algn="just"/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作決定前先糾正</a:t>
            </a:r>
            <a:r>
              <a:rPr lang="zh-TW" altLang="en-US" sz="6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HK" sz="6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lang="zh-TW" altLang="en-US" sz="6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一些</a:t>
            </a: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錯誤的</a:t>
            </a:r>
            <a:r>
              <a:rPr lang="zh-TW" altLang="en-US" sz="6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想法</a:t>
            </a:r>
            <a:r>
              <a:rPr lang="zh-HK" altLang="en-US" sz="6000" dirty="0"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rPr>
              <a:t>◦</a:t>
            </a:r>
            <a:endParaRPr lang="en-US" altLang="zh-TW" sz="6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0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HK" altLang="en-US" sz="2000" b="1" dirty="0">
              <a:latin typeface="Trebuchet MS" panose="020B0603020202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19" name="圖片 18" descr="https://aws.how01.com/imgs/59330005972863663106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54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6" t="5363" r="7476" b="13710"/>
          <a:stretch/>
        </p:blipFill>
        <p:spPr bwMode="auto">
          <a:xfrm>
            <a:off x="395536" y="2492896"/>
            <a:ext cx="8318052" cy="3590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68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u="sng" dirty="0">
                <a:solidFill>
                  <a:schemeClr val="tx1"/>
                </a:solidFill>
                <a:ea typeface="方正舒體" pitchFamily="65" charset="-120"/>
              </a:rPr>
              <a:t>選科考慮的</a:t>
            </a:r>
            <a:r>
              <a:rPr lang="zh-TW" altLang="en-US" sz="8000" b="1" u="sng" dirty="0" smtClean="0">
                <a:solidFill>
                  <a:schemeClr val="tx1"/>
                </a:solidFill>
                <a:ea typeface="方正舒體" pitchFamily="65" charset="-120"/>
              </a:rPr>
              <a:t>因素</a:t>
            </a:r>
            <a:endParaRPr lang="en-US" altLang="zh-TW" sz="8000" b="1" u="sng" dirty="0" smtClean="0">
              <a:solidFill>
                <a:schemeClr val="tx1"/>
              </a:solidFill>
              <a:ea typeface="方正舒體" pitchFamily="65" charset="-120"/>
            </a:endParaRPr>
          </a:p>
          <a:p>
            <a:pPr algn="ctr"/>
            <a:endParaRPr lang="en-US" altLang="zh-TW" sz="8000" b="1" dirty="0" smtClean="0">
              <a:solidFill>
                <a:srgbClr val="FF0000"/>
              </a:solidFill>
              <a:ea typeface="方正舒體" pitchFamily="65" charset="-120"/>
            </a:endParaRPr>
          </a:p>
          <a:p>
            <a:pPr algn="ctr"/>
            <a:endParaRPr lang="en-US" altLang="zh-TW" sz="7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HK" sz="7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HK" altLang="en-US" sz="2000" b="1" dirty="0">
              <a:latin typeface="Trebuchet MS" panose="020B0603020202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4" name="圖片 3" descr="http://www.neteye-blog.com/wp-content/uploads/2013/01/omino_OK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3" b="90000" l="6000" r="90000">
                        <a14:foregroundMark x1="71667" y1="36313" x2="71667" y2="36313"/>
                        <a14:foregroundMark x1="72500" y1="36313" x2="72500" y2="36313"/>
                        <a14:backgroundMark x1="57000" y1="82938" x2="57000" y2="82938"/>
                        <a14:backgroundMark x1="64667" y1="88063" x2="64667" y2="88063"/>
                        <a14:backgroundMark x1="40917" y1="88438" x2="40917" y2="8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9" t="3643" r="24246" b="11328"/>
          <a:stretch/>
        </p:blipFill>
        <p:spPr bwMode="auto">
          <a:xfrm flipH="1">
            <a:off x="3923928" y="260648"/>
            <a:ext cx="4320480" cy="6192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35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自訂 6">
      <a:dk1>
        <a:sysClr val="windowText" lastClr="000000"/>
      </a:dk1>
      <a:lt1>
        <a:srgbClr val="F8DFDC"/>
      </a:lt1>
      <a:dk2>
        <a:srgbClr val="DFE4F1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4364</TotalTime>
  <Words>629</Words>
  <Application>Microsoft Office PowerPoint</Application>
  <PresentationFormat>如螢幕大小 (4:3)</PresentationFormat>
  <Paragraphs>253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2" baseType="lpstr">
      <vt:lpstr>方正舒體</vt:lpstr>
      <vt:lpstr>微軟正黑體</vt:lpstr>
      <vt:lpstr>新細明體</vt:lpstr>
      <vt:lpstr>標楷體</vt:lpstr>
      <vt:lpstr>Calibri</vt:lpstr>
      <vt:lpstr>Georgia</vt:lpstr>
      <vt:lpstr>Times New Roman</vt:lpstr>
      <vt:lpstr>Trebuchet MS</vt:lpstr>
      <vt:lpstr>Wingdings 2</vt:lpstr>
      <vt:lpstr>Wingdings 3</vt:lpstr>
      <vt:lpstr>氣流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 Kay</dc:creator>
  <cp:lastModifiedBy>CHAN Yuen-mei (陳婉媚)</cp:lastModifiedBy>
  <cp:revision>181</cp:revision>
  <cp:lastPrinted>2018-11-14T09:36:15Z</cp:lastPrinted>
  <dcterms:created xsi:type="dcterms:W3CDTF">2014-11-08T23:04:12Z</dcterms:created>
  <dcterms:modified xsi:type="dcterms:W3CDTF">2024-11-08T02:15:19Z</dcterms:modified>
</cp:coreProperties>
</file>